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401" r:id="rId4"/>
  </p:sldMasterIdLst>
  <p:notesMasterIdLst>
    <p:notesMasterId r:id="rId15"/>
  </p:notesMasterIdLst>
  <p:handoutMasterIdLst>
    <p:handoutMasterId r:id="rId16"/>
  </p:handoutMasterIdLst>
  <p:sldIdLst>
    <p:sldId id="257" r:id="rId5"/>
    <p:sldId id="262" r:id="rId6"/>
    <p:sldId id="261" r:id="rId7"/>
    <p:sldId id="269" r:id="rId8"/>
    <p:sldId id="266" r:id="rId9"/>
    <p:sldId id="260" r:id="rId10"/>
    <p:sldId id="270" r:id="rId11"/>
    <p:sldId id="267" r:id="rId12"/>
    <p:sldId id="271" r:id="rId13"/>
    <p:sldId id="265" r:id="rId14"/>
  </p:sldIdLst>
  <p:sldSz cx="12192000" cy="6858000"/>
  <p:notesSz cx="6858000" cy="37623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Brocker" initials="JB" lastIdx="2" clrIdx="0">
    <p:extLst>
      <p:ext uri="{19B8F6BF-5375-455C-9EA6-DF929625EA0E}">
        <p15:presenceInfo xmlns:p15="http://schemas.microsoft.com/office/powerpoint/2012/main" userId="S::james.brocker@umgc.edu::0e89e2b5-1768-4289-bf71-bb44f6815a86" providerId="AD"/>
      </p:ext>
    </p:extLst>
  </p:cmAuthor>
  <p:cmAuthor id="2" name="John Galliano" initials="JG" lastIdx="1" clrIdx="1">
    <p:extLst>
      <p:ext uri="{19B8F6BF-5375-455C-9EA6-DF929625EA0E}">
        <p15:presenceInfo xmlns:p15="http://schemas.microsoft.com/office/powerpoint/2012/main" userId="S::john.galliano@umgc.edu::b13c4840-df37-4adb-bd40-9159e91a4e9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030"/>
    <a:srgbClr val="061922"/>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6787" autoAdjust="0"/>
  </p:normalViewPr>
  <p:slideViewPr>
    <p:cSldViewPr snapToGrid="0">
      <p:cViewPr varScale="1">
        <p:scale>
          <a:sx n="71" d="100"/>
          <a:sy n="71" d="100"/>
        </p:scale>
        <p:origin x="1992" y="60"/>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502606-3AF0-4425-B9F6-9657EEC4B5C6}"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7BEAD42C-7AAE-4EDE-8347-CE49E3FA0F57}">
      <dgm:prSet phldrT="[Text]" custT="1"/>
      <dgm:spPr/>
      <dgm:t>
        <a:bodyPr/>
        <a:lstStyle/>
        <a:p>
          <a:r>
            <a:rPr lang="en-US" sz="3200" dirty="0">
              <a:latin typeface="Verdana Pro" panose="020B0604030504040204" pitchFamily="34" charset="0"/>
            </a:rPr>
            <a:t>The needs of Mercury USA</a:t>
          </a:r>
        </a:p>
      </dgm:t>
    </dgm:pt>
    <dgm:pt modelId="{7AA2478A-B24D-48EC-B60A-FB1E9623E0BA}" type="parTrans" cxnId="{7D747C88-5DEA-44BE-94A1-FC27E9E1B3F3}">
      <dgm:prSet/>
      <dgm:spPr/>
      <dgm:t>
        <a:bodyPr/>
        <a:lstStyle/>
        <a:p>
          <a:endParaRPr lang="en-US"/>
        </a:p>
      </dgm:t>
    </dgm:pt>
    <dgm:pt modelId="{A5B3E1DE-5AA8-481B-A89A-8F2C282C9901}" type="sibTrans" cxnId="{7D747C88-5DEA-44BE-94A1-FC27E9E1B3F3}">
      <dgm:prSet/>
      <dgm:spPr/>
      <dgm:t>
        <a:bodyPr/>
        <a:lstStyle/>
        <a:p>
          <a:endParaRPr lang="en-US"/>
        </a:p>
      </dgm:t>
    </dgm:pt>
    <dgm:pt modelId="{9432D275-8CCF-4884-9735-D84FF729A566}">
      <dgm:prSet phldrT="[Text]" custT="1"/>
      <dgm:spPr/>
      <dgm:t>
        <a:bodyPr/>
        <a:lstStyle/>
        <a:p>
          <a:r>
            <a:rPr lang="en-US" sz="3200" kern="1200" dirty="0">
              <a:latin typeface="Verdana Pro" panose="020B0604030504040204" pitchFamily="34" charset="0"/>
            </a:rPr>
            <a:t>Our current network security</a:t>
          </a:r>
        </a:p>
      </dgm:t>
    </dgm:pt>
    <dgm:pt modelId="{291D7261-D53F-40DC-B782-6055DF0A71BE}" type="parTrans" cxnId="{3A382AE9-6FDB-46D6-A8C3-FE1C98381183}">
      <dgm:prSet/>
      <dgm:spPr/>
      <dgm:t>
        <a:bodyPr/>
        <a:lstStyle/>
        <a:p>
          <a:endParaRPr lang="en-US"/>
        </a:p>
      </dgm:t>
    </dgm:pt>
    <dgm:pt modelId="{FBE9A87C-EDD6-41DB-89E4-1D6D245F0CFE}" type="sibTrans" cxnId="{3A382AE9-6FDB-46D6-A8C3-FE1C98381183}">
      <dgm:prSet/>
      <dgm:spPr/>
      <dgm:t>
        <a:bodyPr/>
        <a:lstStyle/>
        <a:p>
          <a:endParaRPr lang="en-US"/>
        </a:p>
      </dgm:t>
    </dgm:pt>
    <dgm:pt modelId="{7E6D4C98-1F3C-4591-80F1-BAE41071F9A7}">
      <dgm:prSet custT="1"/>
      <dgm:spPr/>
      <dgm:t>
        <a:bodyPr/>
        <a:lstStyle/>
        <a:p>
          <a:r>
            <a:rPr lang="en-US" sz="3000" dirty="0">
              <a:solidFill>
                <a:prstClr val="white"/>
              </a:solidFill>
              <a:latin typeface="Verdana Pro" panose="020B0604030504040204" pitchFamily="34" charset="0"/>
              <a:ea typeface="+mn-ea"/>
              <a:cs typeface="+mn-cs"/>
            </a:rPr>
            <a:t>Why our company needs Nessus</a:t>
          </a:r>
          <a:endParaRPr lang="en-US" sz="3000" dirty="0"/>
        </a:p>
      </dgm:t>
    </dgm:pt>
    <dgm:pt modelId="{2A25AEB5-8341-44A4-98C2-9851072B5B05}" type="parTrans" cxnId="{E1CB4B54-76FA-4D62-9D25-35BE7E737F2F}">
      <dgm:prSet/>
      <dgm:spPr/>
      <dgm:t>
        <a:bodyPr/>
        <a:lstStyle/>
        <a:p>
          <a:endParaRPr lang="en-US"/>
        </a:p>
      </dgm:t>
    </dgm:pt>
    <dgm:pt modelId="{56CA89E4-1DC2-4BC7-ACA9-A5FC6166380A}" type="sibTrans" cxnId="{E1CB4B54-76FA-4D62-9D25-35BE7E737F2F}">
      <dgm:prSet/>
      <dgm:spPr/>
      <dgm:t>
        <a:bodyPr/>
        <a:lstStyle/>
        <a:p>
          <a:endParaRPr lang="en-US"/>
        </a:p>
      </dgm:t>
    </dgm:pt>
    <dgm:pt modelId="{7C7B3F07-794F-4F63-B420-FBB0699E518C}">
      <dgm:prSet phldrT="[Text]" custT="1"/>
      <dgm:spPr/>
      <dgm:t>
        <a:bodyPr/>
        <a:lstStyle/>
        <a:p>
          <a:r>
            <a:rPr lang="en-US" sz="2400" kern="1200" dirty="0">
              <a:solidFill>
                <a:prstClr val="white"/>
              </a:solidFill>
              <a:latin typeface="Verdana Pro" panose="020B0604030504040204" pitchFamily="34" charset="0"/>
              <a:ea typeface="+mn-ea"/>
              <a:cs typeface="+mn-cs"/>
            </a:rPr>
            <a:t>Mercury USA’s VM Process</a:t>
          </a:r>
          <a:endParaRPr lang="en-US" sz="2400" kern="1200" dirty="0"/>
        </a:p>
      </dgm:t>
    </dgm:pt>
    <dgm:pt modelId="{BEFE2ACB-3BC2-4773-910A-6EB0310FB6B5}" type="sibTrans" cxnId="{DAA47697-B3EC-400C-942F-CEE974A10886}">
      <dgm:prSet/>
      <dgm:spPr/>
      <dgm:t>
        <a:bodyPr/>
        <a:lstStyle/>
        <a:p>
          <a:endParaRPr lang="en-US"/>
        </a:p>
      </dgm:t>
    </dgm:pt>
    <dgm:pt modelId="{7751ADD8-6DA5-4C4A-B0E7-D7EEF6026229}" type="parTrans" cxnId="{DAA47697-B3EC-400C-942F-CEE974A10886}">
      <dgm:prSet/>
      <dgm:spPr/>
      <dgm:t>
        <a:bodyPr/>
        <a:lstStyle/>
        <a:p>
          <a:endParaRPr lang="en-US"/>
        </a:p>
      </dgm:t>
    </dgm:pt>
    <dgm:pt modelId="{1B2D2B4A-31EC-4724-BC17-3C7BAEC24260}" type="pres">
      <dgm:prSet presAssocID="{5B502606-3AF0-4425-B9F6-9657EEC4B5C6}" presName="Name0" presStyleCnt="0">
        <dgm:presLayoutVars>
          <dgm:chMax val="7"/>
          <dgm:chPref val="7"/>
          <dgm:dir/>
        </dgm:presLayoutVars>
      </dgm:prSet>
      <dgm:spPr/>
    </dgm:pt>
    <dgm:pt modelId="{8FD2C231-D3D1-4524-AFB2-343855F29563}" type="pres">
      <dgm:prSet presAssocID="{5B502606-3AF0-4425-B9F6-9657EEC4B5C6}" presName="Name1" presStyleCnt="0"/>
      <dgm:spPr/>
    </dgm:pt>
    <dgm:pt modelId="{D8BC7DD0-312F-4559-8F9F-74C7DD3DA4F3}" type="pres">
      <dgm:prSet presAssocID="{5B502606-3AF0-4425-B9F6-9657EEC4B5C6}" presName="cycle" presStyleCnt="0"/>
      <dgm:spPr/>
    </dgm:pt>
    <dgm:pt modelId="{ADA968F6-9167-4052-8866-822BF8150508}" type="pres">
      <dgm:prSet presAssocID="{5B502606-3AF0-4425-B9F6-9657EEC4B5C6}" presName="srcNode" presStyleLbl="node1" presStyleIdx="0" presStyleCnt="4"/>
      <dgm:spPr/>
    </dgm:pt>
    <dgm:pt modelId="{54EA6B7C-AE0F-4B42-97B4-424CAB59C884}" type="pres">
      <dgm:prSet presAssocID="{5B502606-3AF0-4425-B9F6-9657EEC4B5C6}" presName="conn" presStyleLbl="parChTrans1D2" presStyleIdx="0" presStyleCnt="1"/>
      <dgm:spPr/>
    </dgm:pt>
    <dgm:pt modelId="{CB379AF9-A22D-422F-BCBD-98783CF7EAFE}" type="pres">
      <dgm:prSet presAssocID="{5B502606-3AF0-4425-B9F6-9657EEC4B5C6}" presName="extraNode" presStyleLbl="node1" presStyleIdx="0" presStyleCnt="4"/>
      <dgm:spPr/>
    </dgm:pt>
    <dgm:pt modelId="{BE4CB84F-FC3E-428A-9952-8047B363AF34}" type="pres">
      <dgm:prSet presAssocID="{5B502606-3AF0-4425-B9F6-9657EEC4B5C6}" presName="dstNode" presStyleLbl="node1" presStyleIdx="0" presStyleCnt="4"/>
      <dgm:spPr/>
    </dgm:pt>
    <dgm:pt modelId="{ADBB72A6-2742-4C49-9BBD-51B31B844B9F}" type="pres">
      <dgm:prSet presAssocID="{7BEAD42C-7AAE-4EDE-8347-CE49E3FA0F57}" presName="text_1" presStyleLbl="node1" presStyleIdx="0" presStyleCnt="4">
        <dgm:presLayoutVars>
          <dgm:bulletEnabled val="1"/>
        </dgm:presLayoutVars>
      </dgm:prSet>
      <dgm:spPr/>
    </dgm:pt>
    <dgm:pt modelId="{CC8816C6-7E27-44C0-B8CA-0A39C197EB6F}" type="pres">
      <dgm:prSet presAssocID="{7BEAD42C-7AAE-4EDE-8347-CE49E3FA0F57}" presName="accent_1" presStyleCnt="0"/>
      <dgm:spPr/>
    </dgm:pt>
    <dgm:pt modelId="{19AD0609-5FA5-46FA-8375-0596F8EC0E4F}" type="pres">
      <dgm:prSet presAssocID="{7BEAD42C-7AAE-4EDE-8347-CE49E3FA0F57}" presName="accentRepeatNode" presStyleLbl="solidFgAcc1" presStyleIdx="0" presStyleCnt="4"/>
      <dgm:spPr>
        <a:solidFill>
          <a:srgbClr val="001030"/>
        </a:solidFill>
      </dgm:spPr>
    </dgm:pt>
    <dgm:pt modelId="{5E229D1D-E395-44DE-9807-1D817F99EDEA}" type="pres">
      <dgm:prSet presAssocID="{9432D275-8CCF-4884-9735-D84FF729A566}" presName="text_2" presStyleLbl="node1" presStyleIdx="1" presStyleCnt="4">
        <dgm:presLayoutVars>
          <dgm:bulletEnabled val="1"/>
        </dgm:presLayoutVars>
      </dgm:prSet>
      <dgm:spPr/>
    </dgm:pt>
    <dgm:pt modelId="{A15AC80E-943D-4515-A2EB-F372E630AD5C}" type="pres">
      <dgm:prSet presAssocID="{9432D275-8CCF-4884-9735-D84FF729A566}" presName="accent_2" presStyleCnt="0"/>
      <dgm:spPr/>
    </dgm:pt>
    <dgm:pt modelId="{3CA8A250-41DF-4DEC-81BF-4516917642AD}" type="pres">
      <dgm:prSet presAssocID="{9432D275-8CCF-4884-9735-D84FF729A566}" presName="accentRepeatNode" presStyleLbl="solidFgAcc1" presStyleIdx="1" presStyleCnt="4"/>
      <dgm:spPr>
        <a:solidFill>
          <a:srgbClr val="000000"/>
        </a:solidFill>
      </dgm:spPr>
    </dgm:pt>
    <dgm:pt modelId="{A8E51C93-BE29-4820-A0C7-F9C5E17F21CD}" type="pres">
      <dgm:prSet presAssocID="{7C7B3F07-794F-4F63-B420-FBB0699E518C}" presName="text_3" presStyleLbl="node1" presStyleIdx="2" presStyleCnt="4">
        <dgm:presLayoutVars>
          <dgm:bulletEnabled val="1"/>
        </dgm:presLayoutVars>
      </dgm:prSet>
      <dgm:spPr/>
    </dgm:pt>
    <dgm:pt modelId="{FF9A1B75-BCFB-43AD-BB8E-4EAF56716DB6}" type="pres">
      <dgm:prSet presAssocID="{7C7B3F07-794F-4F63-B420-FBB0699E518C}" presName="accent_3" presStyleCnt="0"/>
      <dgm:spPr/>
    </dgm:pt>
    <dgm:pt modelId="{9B572DA0-EF72-4D99-B88A-431F57FD4DB6}" type="pres">
      <dgm:prSet presAssocID="{7C7B3F07-794F-4F63-B420-FBB0699E518C}" presName="accentRepeatNode" presStyleLbl="solidFgAcc1" presStyleIdx="2" presStyleCnt="4"/>
      <dgm:spPr>
        <a:solidFill>
          <a:srgbClr val="061922"/>
        </a:solidFill>
      </dgm:spPr>
    </dgm:pt>
    <dgm:pt modelId="{A9FF26DE-97AF-4F79-9F8B-5A86722D4843}" type="pres">
      <dgm:prSet presAssocID="{7E6D4C98-1F3C-4591-80F1-BAE41071F9A7}" presName="text_4" presStyleLbl="node1" presStyleIdx="3" presStyleCnt="4">
        <dgm:presLayoutVars>
          <dgm:bulletEnabled val="1"/>
        </dgm:presLayoutVars>
      </dgm:prSet>
      <dgm:spPr/>
    </dgm:pt>
    <dgm:pt modelId="{EB7AC9A9-EF6C-438E-B615-F07FF8681CDC}" type="pres">
      <dgm:prSet presAssocID="{7E6D4C98-1F3C-4591-80F1-BAE41071F9A7}" presName="accent_4" presStyleCnt="0"/>
      <dgm:spPr/>
    </dgm:pt>
    <dgm:pt modelId="{D2514D22-D59B-4EFF-890C-6A64D845F699}" type="pres">
      <dgm:prSet presAssocID="{7E6D4C98-1F3C-4591-80F1-BAE41071F9A7}" presName="accentRepeatNode" presStyleLbl="solidFgAcc1" presStyleIdx="3" presStyleCnt="4"/>
      <dgm:spPr>
        <a:xfrm>
          <a:off x="64492" y="2801718"/>
          <a:ext cx="718312" cy="718312"/>
        </a:xfrm>
        <a:prstGeom prst="ellipse">
          <a:avLst/>
        </a:prstGeom>
        <a:solidFill>
          <a:srgbClr val="061922"/>
        </a:solidFill>
        <a:ln w="15875" cap="flat" cmpd="sng" algn="ctr">
          <a:solidFill>
            <a:srgbClr val="418AB3">
              <a:hueOff val="0"/>
              <a:satOff val="0"/>
              <a:lumOff val="0"/>
              <a:alphaOff val="0"/>
            </a:srgbClr>
          </a:solidFill>
          <a:prstDash val="solid"/>
        </a:ln>
        <a:effectLst/>
      </dgm:spPr>
    </dgm:pt>
  </dgm:ptLst>
  <dgm:cxnLst>
    <dgm:cxn modelId="{5488791E-D2F0-491A-B67A-76DB51261020}" type="presOf" srcId="{5B502606-3AF0-4425-B9F6-9657EEC4B5C6}" destId="{1B2D2B4A-31EC-4724-BC17-3C7BAEC24260}" srcOrd="0" destOrd="0" presId="urn:microsoft.com/office/officeart/2008/layout/VerticalCurvedList"/>
    <dgm:cxn modelId="{DF340833-043C-4E7D-9572-8FD3C4EC59C1}" type="presOf" srcId="{7C7B3F07-794F-4F63-B420-FBB0699E518C}" destId="{A8E51C93-BE29-4820-A0C7-F9C5E17F21CD}" srcOrd="0" destOrd="0" presId="urn:microsoft.com/office/officeart/2008/layout/VerticalCurvedList"/>
    <dgm:cxn modelId="{AC2A4A52-CB17-41E9-A1BA-75C63F4E7B1E}" type="presOf" srcId="{7E6D4C98-1F3C-4591-80F1-BAE41071F9A7}" destId="{A9FF26DE-97AF-4F79-9F8B-5A86722D4843}" srcOrd="0" destOrd="0" presId="urn:microsoft.com/office/officeart/2008/layout/VerticalCurvedList"/>
    <dgm:cxn modelId="{E1CB4B54-76FA-4D62-9D25-35BE7E737F2F}" srcId="{5B502606-3AF0-4425-B9F6-9657EEC4B5C6}" destId="{7E6D4C98-1F3C-4591-80F1-BAE41071F9A7}" srcOrd="3" destOrd="0" parTransId="{2A25AEB5-8341-44A4-98C2-9851072B5B05}" sibTransId="{56CA89E4-1DC2-4BC7-ACA9-A5FC6166380A}"/>
    <dgm:cxn modelId="{7D747C88-5DEA-44BE-94A1-FC27E9E1B3F3}" srcId="{5B502606-3AF0-4425-B9F6-9657EEC4B5C6}" destId="{7BEAD42C-7AAE-4EDE-8347-CE49E3FA0F57}" srcOrd="0" destOrd="0" parTransId="{7AA2478A-B24D-48EC-B60A-FB1E9623E0BA}" sibTransId="{A5B3E1DE-5AA8-481B-A89A-8F2C282C9901}"/>
    <dgm:cxn modelId="{DAA47697-B3EC-400C-942F-CEE974A10886}" srcId="{5B502606-3AF0-4425-B9F6-9657EEC4B5C6}" destId="{7C7B3F07-794F-4F63-B420-FBB0699E518C}" srcOrd="2" destOrd="0" parTransId="{7751ADD8-6DA5-4C4A-B0E7-D7EEF6026229}" sibTransId="{BEFE2ACB-3BC2-4773-910A-6EB0310FB6B5}"/>
    <dgm:cxn modelId="{27459DA3-80FC-4B62-8C6A-6795E384E5CB}" type="presOf" srcId="{7BEAD42C-7AAE-4EDE-8347-CE49E3FA0F57}" destId="{ADBB72A6-2742-4C49-9BBD-51B31B844B9F}" srcOrd="0" destOrd="0" presId="urn:microsoft.com/office/officeart/2008/layout/VerticalCurvedList"/>
    <dgm:cxn modelId="{3A382AE9-6FDB-46D6-A8C3-FE1C98381183}" srcId="{5B502606-3AF0-4425-B9F6-9657EEC4B5C6}" destId="{9432D275-8CCF-4884-9735-D84FF729A566}" srcOrd="1" destOrd="0" parTransId="{291D7261-D53F-40DC-B782-6055DF0A71BE}" sibTransId="{FBE9A87C-EDD6-41DB-89E4-1D6D245F0CFE}"/>
    <dgm:cxn modelId="{DD46FDEC-71B0-4B44-A58C-8427E8228F4F}" type="presOf" srcId="{A5B3E1DE-5AA8-481B-A89A-8F2C282C9901}" destId="{54EA6B7C-AE0F-4B42-97B4-424CAB59C884}" srcOrd="0" destOrd="0" presId="urn:microsoft.com/office/officeart/2008/layout/VerticalCurvedList"/>
    <dgm:cxn modelId="{FE9F59FF-AC78-4E05-B897-FCBF2B354399}" type="presOf" srcId="{9432D275-8CCF-4884-9735-D84FF729A566}" destId="{5E229D1D-E395-44DE-9807-1D817F99EDEA}" srcOrd="0" destOrd="0" presId="urn:microsoft.com/office/officeart/2008/layout/VerticalCurvedList"/>
    <dgm:cxn modelId="{B8C0D0B7-8EB3-40BD-B02C-34E5ED79B55B}" type="presParOf" srcId="{1B2D2B4A-31EC-4724-BC17-3C7BAEC24260}" destId="{8FD2C231-D3D1-4524-AFB2-343855F29563}" srcOrd="0" destOrd="0" presId="urn:microsoft.com/office/officeart/2008/layout/VerticalCurvedList"/>
    <dgm:cxn modelId="{057F530B-6E02-4761-8278-3B68761C3C29}" type="presParOf" srcId="{8FD2C231-D3D1-4524-AFB2-343855F29563}" destId="{D8BC7DD0-312F-4559-8F9F-74C7DD3DA4F3}" srcOrd="0" destOrd="0" presId="urn:microsoft.com/office/officeart/2008/layout/VerticalCurvedList"/>
    <dgm:cxn modelId="{F361AD21-C1FC-4D7F-928C-C3C1D5ABF480}" type="presParOf" srcId="{D8BC7DD0-312F-4559-8F9F-74C7DD3DA4F3}" destId="{ADA968F6-9167-4052-8866-822BF8150508}" srcOrd="0" destOrd="0" presId="urn:microsoft.com/office/officeart/2008/layout/VerticalCurvedList"/>
    <dgm:cxn modelId="{055CBABC-FB40-443C-A209-D51A7D415C81}" type="presParOf" srcId="{D8BC7DD0-312F-4559-8F9F-74C7DD3DA4F3}" destId="{54EA6B7C-AE0F-4B42-97B4-424CAB59C884}" srcOrd="1" destOrd="0" presId="urn:microsoft.com/office/officeart/2008/layout/VerticalCurvedList"/>
    <dgm:cxn modelId="{CECF89F9-04BD-4CFF-B034-52956C91654B}" type="presParOf" srcId="{D8BC7DD0-312F-4559-8F9F-74C7DD3DA4F3}" destId="{CB379AF9-A22D-422F-BCBD-98783CF7EAFE}" srcOrd="2" destOrd="0" presId="urn:microsoft.com/office/officeart/2008/layout/VerticalCurvedList"/>
    <dgm:cxn modelId="{2BF49DF7-0CC6-4A6F-A264-A0DB92C355E5}" type="presParOf" srcId="{D8BC7DD0-312F-4559-8F9F-74C7DD3DA4F3}" destId="{BE4CB84F-FC3E-428A-9952-8047B363AF34}" srcOrd="3" destOrd="0" presId="urn:microsoft.com/office/officeart/2008/layout/VerticalCurvedList"/>
    <dgm:cxn modelId="{7441DD85-F739-402A-9069-2964C1D2C2D1}" type="presParOf" srcId="{8FD2C231-D3D1-4524-AFB2-343855F29563}" destId="{ADBB72A6-2742-4C49-9BBD-51B31B844B9F}" srcOrd="1" destOrd="0" presId="urn:microsoft.com/office/officeart/2008/layout/VerticalCurvedList"/>
    <dgm:cxn modelId="{F82BF55F-ADF1-4232-9E0D-629D6C305D2E}" type="presParOf" srcId="{8FD2C231-D3D1-4524-AFB2-343855F29563}" destId="{CC8816C6-7E27-44C0-B8CA-0A39C197EB6F}" srcOrd="2" destOrd="0" presId="urn:microsoft.com/office/officeart/2008/layout/VerticalCurvedList"/>
    <dgm:cxn modelId="{50B1ACDA-404A-4633-A75C-58FDE288F3F3}" type="presParOf" srcId="{CC8816C6-7E27-44C0-B8CA-0A39C197EB6F}" destId="{19AD0609-5FA5-46FA-8375-0596F8EC0E4F}" srcOrd="0" destOrd="0" presId="urn:microsoft.com/office/officeart/2008/layout/VerticalCurvedList"/>
    <dgm:cxn modelId="{5EA676F7-2EF5-4252-94BF-B27CA88B827A}" type="presParOf" srcId="{8FD2C231-D3D1-4524-AFB2-343855F29563}" destId="{5E229D1D-E395-44DE-9807-1D817F99EDEA}" srcOrd="3" destOrd="0" presId="urn:microsoft.com/office/officeart/2008/layout/VerticalCurvedList"/>
    <dgm:cxn modelId="{CFDF2FC9-C682-43A1-A4F0-970A0003BF9E}" type="presParOf" srcId="{8FD2C231-D3D1-4524-AFB2-343855F29563}" destId="{A15AC80E-943D-4515-A2EB-F372E630AD5C}" srcOrd="4" destOrd="0" presId="urn:microsoft.com/office/officeart/2008/layout/VerticalCurvedList"/>
    <dgm:cxn modelId="{B5956962-C4E5-4180-B5AB-6F609739B927}" type="presParOf" srcId="{A15AC80E-943D-4515-A2EB-F372E630AD5C}" destId="{3CA8A250-41DF-4DEC-81BF-4516917642AD}" srcOrd="0" destOrd="0" presId="urn:microsoft.com/office/officeart/2008/layout/VerticalCurvedList"/>
    <dgm:cxn modelId="{5A4A81FA-BF13-4642-B042-558617C7B2CC}" type="presParOf" srcId="{8FD2C231-D3D1-4524-AFB2-343855F29563}" destId="{A8E51C93-BE29-4820-A0C7-F9C5E17F21CD}" srcOrd="5" destOrd="0" presId="urn:microsoft.com/office/officeart/2008/layout/VerticalCurvedList"/>
    <dgm:cxn modelId="{D5303766-D454-406B-AE56-9676F1804C61}" type="presParOf" srcId="{8FD2C231-D3D1-4524-AFB2-343855F29563}" destId="{FF9A1B75-BCFB-43AD-BB8E-4EAF56716DB6}" srcOrd="6" destOrd="0" presId="urn:microsoft.com/office/officeart/2008/layout/VerticalCurvedList"/>
    <dgm:cxn modelId="{E1118E8F-552F-4C65-BB57-A1C16C356116}" type="presParOf" srcId="{FF9A1B75-BCFB-43AD-BB8E-4EAF56716DB6}" destId="{9B572DA0-EF72-4D99-B88A-431F57FD4DB6}" srcOrd="0" destOrd="0" presId="urn:microsoft.com/office/officeart/2008/layout/VerticalCurvedList"/>
    <dgm:cxn modelId="{904896D0-CD51-4BC9-AC01-CE8F2A79B285}" type="presParOf" srcId="{8FD2C231-D3D1-4524-AFB2-343855F29563}" destId="{A9FF26DE-97AF-4F79-9F8B-5A86722D4843}" srcOrd="7" destOrd="0" presId="urn:microsoft.com/office/officeart/2008/layout/VerticalCurvedList"/>
    <dgm:cxn modelId="{56C93495-3D24-4474-A027-D240237588CB}" type="presParOf" srcId="{8FD2C231-D3D1-4524-AFB2-343855F29563}" destId="{EB7AC9A9-EF6C-438E-B615-F07FF8681CDC}" srcOrd="8" destOrd="0" presId="urn:microsoft.com/office/officeart/2008/layout/VerticalCurvedList"/>
    <dgm:cxn modelId="{1973B07B-693D-40C4-B27E-38D2F3A3162B}" type="presParOf" srcId="{EB7AC9A9-EF6C-438E-B615-F07FF8681CDC}" destId="{D2514D22-D59B-4EFF-890C-6A64D845F699}" srcOrd="0" destOrd="0" presId="urn:microsoft.com/office/officeart/2008/layout/VerticalCurv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F3BD40-0429-40FB-9A8D-195BB4582957}" type="doc">
      <dgm:prSet loTypeId="urn:microsoft.com/office/officeart/2005/8/layout/cycle3" loCatId="cycle" qsTypeId="urn:microsoft.com/office/officeart/2005/8/quickstyle/simple1" qsCatId="simple" csTypeId="urn:microsoft.com/office/officeart/2005/8/colors/accent1_2" csCatId="accent1" phldr="1"/>
      <dgm:spPr/>
      <dgm:t>
        <a:bodyPr/>
        <a:lstStyle/>
        <a:p>
          <a:endParaRPr lang="en-US"/>
        </a:p>
      </dgm:t>
    </dgm:pt>
    <dgm:pt modelId="{50837D07-83C3-442A-9EB2-A3C7C4269F05}">
      <dgm:prSet phldrT="[Text]">
        <dgm:style>
          <a:lnRef idx="0">
            <a:schemeClr val="accent1"/>
          </a:lnRef>
          <a:fillRef idx="3">
            <a:schemeClr val="accent1"/>
          </a:fillRef>
          <a:effectRef idx="3">
            <a:schemeClr val="accent1"/>
          </a:effectRef>
          <a:fontRef idx="minor">
            <a:schemeClr val="lt1"/>
          </a:fontRef>
        </dgm:style>
      </dgm:prSet>
      <dgm:spPr/>
      <dgm:t>
        <a:bodyPr/>
        <a:lstStyle/>
        <a:p>
          <a:r>
            <a:rPr lang="en-US" dirty="0">
              <a:latin typeface="Verdana Pro" panose="020B0604030504040204" pitchFamily="34" charset="0"/>
            </a:rPr>
            <a:t>Preparation</a:t>
          </a:r>
        </a:p>
      </dgm:t>
    </dgm:pt>
    <dgm:pt modelId="{FC6D6242-5802-4F97-8ACC-907DED0C627C}" type="parTrans" cxnId="{57D3B2CD-53B8-4914-A3DD-47217E1089D5}">
      <dgm:prSet/>
      <dgm:spPr/>
      <dgm:t>
        <a:bodyPr/>
        <a:lstStyle/>
        <a:p>
          <a:endParaRPr lang="en-US">
            <a:latin typeface="Verdana Pro" panose="020B0604030504040204" pitchFamily="34" charset="0"/>
          </a:endParaRPr>
        </a:p>
      </dgm:t>
    </dgm:pt>
    <dgm:pt modelId="{B7785F70-6CFA-4F56-A8EF-3ACCE36ED8C1}" type="sibTrans" cxnId="{57D3B2CD-53B8-4914-A3DD-47217E1089D5}">
      <dgm:prSet/>
      <dgm:spPr/>
      <dgm:t>
        <a:bodyPr/>
        <a:lstStyle/>
        <a:p>
          <a:endParaRPr lang="en-US">
            <a:latin typeface="Verdana Pro" panose="020B0604030504040204" pitchFamily="34" charset="0"/>
          </a:endParaRPr>
        </a:p>
      </dgm:t>
    </dgm:pt>
    <dgm:pt modelId="{01C8596C-F1E3-4B9D-9B11-6F173B27745A}">
      <dgm:prSet phldrT="[Text]">
        <dgm:style>
          <a:lnRef idx="0">
            <a:schemeClr val="accent1"/>
          </a:lnRef>
          <a:fillRef idx="3">
            <a:schemeClr val="accent1"/>
          </a:fillRef>
          <a:effectRef idx="3">
            <a:schemeClr val="accent1"/>
          </a:effectRef>
          <a:fontRef idx="minor">
            <a:schemeClr val="lt1"/>
          </a:fontRef>
        </dgm:style>
      </dgm:prSet>
      <dgm:spPr/>
      <dgm:t>
        <a:bodyPr/>
        <a:lstStyle/>
        <a:p>
          <a:r>
            <a:rPr lang="en-US" dirty="0">
              <a:latin typeface="Verdana Pro" panose="020B0604030504040204" pitchFamily="34" charset="0"/>
            </a:rPr>
            <a:t>Vulnerability scan</a:t>
          </a:r>
        </a:p>
      </dgm:t>
    </dgm:pt>
    <dgm:pt modelId="{578E4320-04B2-430A-A3C5-F505E307D609}" type="parTrans" cxnId="{3602B7DE-00EB-442D-B8E2-1B9EDADA8A20}">
      <dgm:prSet/>
      <dgm:spPr/>
      <dgm:t>
        <a:bodyPr/>
        <a:lstStyle/>
        <a:p>
          <a:endParaRPr lang="en-US">
            <a:latin typeface="Verdana Pro" panose="020B0604030504040204" pitchFamily="34" charset="0"/>
          </a:endParaRPr>
        </a:p>
      </dgm:t>
    </dgm:pt>
    <dgm:pt modelId="{D9E17C92-0AA2-4173-A3F3-7F8DFC01E269}" type="sibTrans" cxnId="{3602B7DE-00EB-442D-B8E2-1B9EDADA8A20}">
      <dgm:prSet/>
      <dgm:spPr/>
      <dgm:t>
        <a:bodyPr/>
        <a:lstStyle/>
        <a:p>
          <a:endParaRPr lang="en-US">
            <a:latin typeface="Verdana Pro" panose="020B0604030504040204" pitchFamily="34" charset="0"/>
          </a:endParaRPr>
        </a:p>
      </dgm:t>
    </dgm:pt>
    <dgm:pt modelId="{324BFCA8-7B05-411D-94C3-70363D72886E}">
      <dgm:prSet phldrT="[Text]">
        <dgm:style>
          <a:lnRef idx="0">
            <a:schemeClr val="accent1"/>
          </a:lnRef>
          <a:fillRef idx="3">
            <a:schemeClr val="accent1"/>
          </a:fillRef>
          <a:effectRef idx="3">
            <a:schemeClr val="accent1"/>
          </a:effectRef>
          <a:fontRef idx="minor">
            <a:schemeClr val="lt1"/>
          </a:fontRef>
        </dgm:style>
      </dgm:prSet>
      <dgm:spPr/>
      <dgm:t>
        <a:bodyPr/>
        <a:lstStyle/>
        <a:p>
          <a:r>
            <a:rPr lang="en-US" dirty="0">
              <a:latin typeface="Verdana Pro" panose="020B0604030504040204" pitchFamily="34" charset="0"/>
            </a:rPr>
            <a:t>Define remediating actions</a:t>
          </a:r>
        </a:p>
      </dgm:t>
    </dgm:pt>
    <dgm:pt modelId="{761B434B-6116-4021-BB17-5CF45E73E0DB}" type="parTrans" cxnId="{3085BB17-FEAD-48A6-A8DA-4D4F7490874A}">
      <dgm:prSet/>
      <dgm:spPr/>
      <dgm:t>
        <a:bodyPr/>
        <a:lstStyle/>
        <a:p>
          <a:endParaRPr lang="en-US">
            <a:latin typeface="Verdana Pro" panose="020B0604030504040204" pitchFamily="34" charset="0"/>
          </a:endParaRPr>
        </a:p>
      </dgm:t>
    </dgm:pt>
    <dgm:pt modelId="{8220CD2A-3390-4B7D-830C-3C733821DAA2}" type="sibTrans" cxnId="{3085BB17-FEAD-48A6-A8DA-4D4F7490874A}">
      <dgm:prSet/>
      <dgm:spPr/>
      <dgm:t>
        <a:bodyPr/>
        <a:lstStyle/>
        <a:p>
          <a:endParaRPr lang="en-US">
            <a:latin typeface="Verdana Pro" panose="020B0604030504040204" pitchFamily="34" charset="0"/>
          </a:endParaRPr>
        </a:p>
      </dgm:t>
    </dgm:pt>
    <dgm:pt modelId="{5E4F589E-812C-4FC1-87BE-26A8A4CE68C4}">
      <dgm:prSet phldrT="[Text]">
        <dgm:style>
          <a:lnRef idx="0">
            <a:schemeClr val="accent1"/>
          </a:lnRef>
          <a:fillRef idx="3">
            <a:schemeClr val="accent1"/>
          </a:fillRef>
          <a:effectRef idx="3">
            <a:schemeClr val="accent1"/>
          </a:effectRef>
          <a:fontRef idx="minor">
            <a:schemeClr val="lt1"/>
          </a:fontRef>
        </dgm:style>
      </dgm:prSet>
      <dgm:spPr/>
      <dgm:t>
        <a:bodyPr/>
        <a:lstStyle/>
        <a:p>
          <a:r>
            <a:rPr lang="en-US" dirty="0">
              <a:latin typeface="Verdana Pro" panose="020B0604030504040204" pitchFamily="34" charset="0"/>
            </a:rPr>
            <a:t>Implement remediating actions</a:t>
          </a:r>
        </a:p>
      </dgm:t>
    </dgm:pt>
    <dgm:pt modelId="{012A111D-8A65-4F6A-BC70-899BC4D7B616}" type="parTrans" cxnId="{8D8D04C0-8B81-40EE-B042-6EA5A4651089}">
      <dgm:prSet/>
      <dgm:spPr/>
      <dgm:t>
        <a:bodyPr/>
        <a:lstStyle/>
        <a:p>
          <a:endParaRPr lang="en-US">
            <a:latin typeface="Verdana Pro" panose="020B0604030504040204" pitchFamily="34" charset="0"/>
          </a:endParaRPr>
        </a:p>
      </dgm:t>
    </dgm:pt>
    <dgm:pt modelId="{2D6C4C54-C549-4B00-8244-364DCD9D6C50}" type="sibTrans" cxnId="{8D8D04C0-8B81-40EE-B042-6EA5A4651089}">
      <dgm:prSet/>
      <dgm:spPr/>
      <dgm:t>
        <a:bodyPr/>
        <a:lstStyle/>
        <a:p>
          <a:endParaRPr lang="en-US">
            <a:latin typeface="Verdana Pro" panose="020B0604030504040204" pitchFamily="34" charset="0"/>
          </a:endParaRPr>
        </a:p>
      </dgm:t>
    </dgm:pt>
    <dgm:pt modelId="{E17672D5-2184-4317-8005-B775453CFC3A}">
      <dgm:prSet phldrT="[Text]">
        <dgm:style>
          <a:lnRef idx="0">
            <a:schemeClr val="accent1"/>
          </a:lnRef>
          <a:fillRef idx="3">
            <a:schemeClr val="accent1"/>
          </a:fillRef>
          <a:effectRef idx="3">
            <a:schemeClr val="accent1"/>
          </a:effectRef>
          <a:fontRef idx="minor">
            <a:schemeClr val="lt1"/>
          </a:fontRef>
        </dgm:style>
      </dgm:prSet>
      <dgm:spPr/>
      <dgm:t>
        <a:bodyPr/>
        <a:lstStyle/>
        <a:p>
          <a:r>
            <a:rPr lang="en-US" dirty="0">
              <a:latin typeface="Verdana Pro" panose="020B0604030504040204" pitchFamily="34" charset="0"/>
            </a:rPr>
            <a:t>Rescan</a:t>
          </a:r>
        </a:p>
      </dgm:t>
    </dgm:pt>
    <dgm:pt modelId="{4E361C28-BDA3-4FF4-8F03-36DF60768291}" type="parTrans" cxnId="{97ECFA30-FE49-4251-A958-AEF3251E8ACE}">
      <dgm:prSet/>
      <dgm:spPr/>
      <dgm:t>
        <a:bodyPr/>
        <a:lstStyle/>
        <a:p>
          <a:endParaRPr lang="en-US">
            <a:latin typeface="Verdana Pro" panose="020B0604030504040204" pitchFamily="34" charset="0"/>
          </a:endParaRPr>
        </a:p>
      </dgm:t>
    </dgm:pt>
    <dgm:pt modelId="{5EA61165-55D3-4941-BA85-7FBC8EC6780C}" type="sibTrans" cxnId="{97ECFA30-FE49-4251-A958-AEF3251E8ACE}">
      <dgm:prSet/>
      <dgm:spPr/>
      <dgm:t>
        <a:bodyPr/>
        <a:lstStyle/>
        <a:p>
          <a:endParaRPr lang="en-US">
            <a:latin typeface="Verdana Pro" panose="020B0604030504040204" pitchFamily="34" charset="0"/>
          </a:endParaRPr>
        </a:p>
      </dgm:t>
    </dgm:pt>
    <dgm:pt modelId="{183F2836-C173-4F6A-9180-E16F3D8EF1D8}" type="pres">
      <dgm:prSet presAssocID="{6EF3BD40-0429-40FB-9A8D-195BB4582957}" presName="Name0" presStyleCnt="0">
        <dgm:presLayoutVars>
          <dgm:dir/>
          <dgm:resizeHandles val="exact"/>
        </dgm:presLayoutVars>
      </dgm:prSet>
      <dgm:spPr/>
    </dgm:pt>
    <dgm:pt modelId="{E2A65878-18E7-4E28-8BC3-D86722055B06}" type="pres">
      <dgm:prSet presAssocID="{6EF3BD40-0429-40FB-9A8D-195BB4582957}" presName="cycle" presStyleCnt="0"/>
      <dgm:spPr/>
    </dgm:pt>
    <dgm:pt modelId="{3EB70A78-98CC-4224-B33D-28295B19D97E}" type="pres">
      <dgm:prSet presAssocID="{50837D07-83C3-442A-9EB2-A3C7C4269F05}" presName="nodeFirstNode" presStyleLbl="node1" presStyleIdx="0" presStyleCnt="5">
        <dgm:presLayoutVars>
          <dgm:bulletEnabled val="1"/>
        </dgm:presLayoutVars>
      </dgm:prSet>
      <dgm:spPr/>
    </dgm:pt>
    <dgm:pt modelId="{AA34EB1C-1D38-4855-8F6D-4F67AF8189BF}" type="pres">
      <dgm:prSet presAssocID="{B7785F70-6CFA-4F56-A8EF-3ACCE36ED8C1}" presName="sibTransFirstNode" presStyleLbl="bgShp" presStyleIdx="0" presStyleCnt="1"/>
      <dgm:spPr/>
    </dgm:pt>
    <dgm:pt modelId="{45E502BC-A71F-4E4B-9D46-1E507841E1EB}" type="pres">
      <dgm:prSet presAssocID="{01C8596C-F1E3-4B9D-9B11-6F173B27745A}" presName="nodeFollowingNodes" presStyleLbl="node1" presStyleIdx="1" presStyleCnt="5" custRadScaleRad="95293" custRadScaleInc="13227">
        <dgm:presLayoutVars>
          <dgm:bulletEnabled val="1"/>
        </dgm:presLayoutVars>
      </dgm:prSet>
      <dgm:spPr/>
    </dgm:pt>
    <dgm:pt modelId="{8A13F319-6D9C-4EEA-8FE9-C8359A5D3C52}" type="pres">
      <dgm:prSet presAssocID="{324BFCA8-7B05-411D-94C3-70363D72886E}" presName="nodeFollowingNodes" presStyleLbl="node1" presStyleIdx="2" presStyleCnt="5" custRadScaleRad="110022" custRadScaleInc="-14927">
        <dgm:presLayoutVars>
          <dgm:bulletEnabled val="1"/>
        </dgm:presLayoutVars>
      </dgm:prSet>
      <dgm:spPr/>
    </dgm:pt>
    <dgm:pt modelId="{3B4FDA8B-8187-4074-8D7A-DFAF9F91C324}" type="pres">
      <dgm:prSet presAssocID="{5E4F589E-812C-4FC1-87BE-26A8A4CE68C4}" presName="nodeFollowingNodes" presStyleLbl="node1" presStyleIdx="3" presStyleCnt="5" custRadScaleRad="105045" custRadScaleInc="10280">
        <dgm:presLayoutVars>
          <dgm:bulletEnabled val="1"/>
        </dgm:presLayoutVars>
      </dgm:prSet>
      <dgm:spPr/>
    </dgm:pt>
    <dgm:pt modelId="{6751A1EC-7C58-4758-9E00-E936EFD808B9}" type="pres">
      <dgm:prSet presAssocID="{E17672D5-2184-4317-8005-B775453CFC3A}" presName="nodeFollowingNodes" presStyleLbl="node1" presStyleIdx="4" presStyleCnt="5" custRadScaleRad="97311" custRadScaleInc="-11238">
        <dgm:presLayoutVars>
          <dgm:bulletEnabled val="1"/>
        </dgm:presLayoutVars>
      </dgm:prSet>
      <dgm:spPr/>
    </dgm:pt>
  </dgm:ptLst>
  <dgm:cxnLst>
    <dgm:cxn modelId="{BDBE0B02-9A0F-449B-813B-26A584C9439B}" type="presOf" srcId="{E17672D5-2184-4317-8005-B775453CFC3A}" destId="{6751A1EC-7C58-4758-9E00-E936EFD808B9}" srcOrd="0" destOrd="0" presId="urn:microsoft.com/office/officeart/2005/8/layout/cycle3"/>
    <dgm:cxn modelId="{3085BB17-FEAD-48A6-A8DA-4D4F7490874A}" srcId="{6EF3BD40-0429-40FB-9A8D-195BB4582957}" destId="{324BFCA8-7B05-411D-94C3-70363D72886E}" srcOrd="2" destOrd="0" parTransId="{761B434B-6116-4021-BB17-5CF45E73E0DB}" sibTransId="{8220CD2A-3390-4B7D-830C-3C733821DAA2}"/>
    <dgm:cxn modelId="{97ECFA30-FE49-4251-A958-AEF3251E8ACE}" srcId="{6EF3BD40-0429-40FB-9A8D-195BB4582957}" destId="{E17672D5-2184-4317-8005-B775453CFC3A}" srcOrd="4" destOrd="0" parTransId="{4E361C28-BDA3-4FF4-8F03-36DF60768291}" sibTransId="{5EA61165-55D3-4941-BA85-7FBC8EC6780C}"/>
    <dgm:cxn modelId="{74FB3E4F-7A63-42F8-AFCF-8778D77E45BD}" type="presOf" srcId="{01C8596C-F1E3-4B9D-9B11-6F173B27745A}" destId="{45E502BC-A71F-4E4B-9D46-1E507841E1EB}" srcOrd="0" destOrd="0" presId="urn:microsoft.com/office/officeart/2005/8/layout/cycle3"/>
    <dgm:cxn modelId="{83C0397C-23FF-4E98-8D16-691D06E9320C}" type="presOf" srcId="{6EF3BD40-0429-40FB-9A8D-195BB4582957}" destId="{183F2836-C173-4F6A-9180-E16F3D8EF1D8}" srcOrd="0" destOrd="0" presId="urn:microsoft.com/office/officeart/2005/8/layout/cycle3"/>
    <dgm:cxn modelId="{152E9180-5C66-48E5-BF6F-9FB8B5E41913}" type="presOf" srcId="{324BFCA8-7B05-411D-94C3-70363D72886E}" destId="{8A13F319-6D9C-4EEA-8FE9-C8359A5D3C52}" srcOrd="0" destOrd="0" presId="urn:microsoft.com/office/officeart/2005/8/layout/cycle3"/>
    <dgm:cxn modelId="{14BE3F95-D633-41C7-A6F3-1DB58887BA42}" type="presOf" srcId="{5E4F589E-812C-4FC1-87BE-26A8A4CE68C4}" destId="{3B4FDA8B-8187-4074-8D7A-DFAF9F91C324}" srcOrd="0" destOrd="0" presId="urn:microsoft.com/office/officeart/2005/8/layout/cycle3"/>
    <dgm:cxn modelId="{03A520A6-AA14-4C0C-958D-9C5662E4296C}" type="presOf" srcId="{50837D07-83C3-442A-9EB2-A3C7C4269F05}" destId="{3EB70A78-98CC-4224-B33D-28295B19D97E}" srcOrd="0" destOrd="0" presId="urn:microsoft.com/office/officeart/2005/8/layout/cycle3"/>
    <dgm:cxn modelId="{8D8D04C0-8B81-40EE-B042-6EA5A4651089}" srcId="{6EF3BD40-0429-40FB-9A8D-195BB4582957}" destId="{5E4F589E-812C-4FC1-87BE-26A8A4CE68C4}" srcOrd="3" destOrd="0" parTransId="{012A111D-8A65-4F6A-BC70-899BC4D7B616}" sibTransId="{2D6C4C54-C549-4B00-8244-364DCD9D6C50}"/>
    <dgm:cxn modelId="{57D3B2CD-53B8-4914-A3DD-47217E1089D5}" srcId="{6EF3BD40-0429-40FB-9A8D-195BB4582957}" destId="{50837D07-83C3-442A-9EB2-A3C7C4269F05}" srcOrd="0" destOrd="0" parTransId="{FC6D6242-5802-4F97-8ACC-907DED0C627C}" sibTransId="{B7785F70-6CFA-4F56-A8EF-3ACCE36ED8C1}"/>
    <dgm:cxn modelId="{3602B7DE-00EB-442D-B8E2-1B9EDADA8A20}" srcId="{6EF3BD40-0429-40FB-9A8D-195BB4582957}" destId="{01C8596C-F1E3-4B9D-9B11-6F173B27745A}" srcOrd="1" destOrd="0" parTransId="{578E4320-04B2-430A-A3C5-F505E307D609}" sibTransId="{D9E17C92-0AA2-4173-A3F3-7F8DFC01E269}"/>
    <dgm:cxn modelId="{3799EAE8-750E-439D-B2E9-AA8A6B280A42}" type="presOf" srcId="{B7785F70-6CFA-4F56-A8EF-3ACCE36ED8C1}" destId="{AA34EB1C-1D38-4855-8F6D-4F67AF8189BF}" srcOrd="0" destOrd="0" presId="urn:microsoft.com/office/officeart/2005/8/layout/cycle3"/>
    <dgm:cxn modelId="{C1D1329D-0C48-461A-98C0-FB3D7F023015}" type="presParOf" srcId="{183F2836-C173-4F6A-9180-E16F3D8EF1D8}" destId="{E2A65878-18E7-4E28-8BC3-D86722055B06}" srcOrd="0" destOrd="0" presId="urn:microsoft.com/office/officeart/2005/8/layout/cycle3"/>
    <dgm:cxn modelId="{85A58DE4-9157-4188-A6EE-A870101CFC8D}" type="presParOf" srcId="{E2A65878-18E7-4E28-8BC3-D86722055B06}" destId="{3EB70A78-98CC-4224-B33D-28295B19D97E}" srcOrd="0" destOrd="0" presId="urn:microsoft.com/office/officeart/2005/8/layout/cycle3"/>
    <dgm:cxn modelId="{7722136B-5ECD-47DB-97C1-899D7EB994FD}" type="presParOf" srcId="{E2A65878-18E7-4E28-8BC3-D86722055B06}" destId="{AA34EB1C-1D38-4855-8F6D-4F67AF8189BF}" srcOrd="1" destOrd="0" presId="urn:microsoft.com/office/officeart/2005/8/layout/cycle3"/>
    <dgm:cxn modelId="{F28BDDC6-C7E5-4CDD-85DC-DB959FE6097A}" type="presParOf" srcId="{E2A65878-18E7-4E28-8BC3-D86722055B06}" destId="{45E502BC-A71F-4E4B-9D46-1E507841E1EB}" srcOrd="2" destOrd="0" presId="urn:microsoft.com/office/officeart/2005/8/layout/cycle3"/>
    <dgm:cxn modelId="{453B6BD9-EA6B-437A-963F-FB6A9D3C3440}" type="presParOf" srcId="{E2A65878-18E7-4E28-8BC3-D86722055B06}" destId="{8A13F319-6D9C-4EEA-8FE9-C8359A5D3C52}" srcOrd="3" destOrd="0" presId="urn:microsoft.com/office/officeart/2005/8/layout/cycle3"/>
    <dgm:cxn modelId="{9BBB7E8D-26EA-4A8C-894E-2D5B84B6E8D7}" type="presParOf" srcId="{E2A65878-18E7-4E28-8BC3-D86722055B06}" destId="{3B4FDA8B-8187-4074-8D7A-DFAF9F91C324}" srcOrd="4" destOrd="0" presId="urn:microsoft.com/office/officeart/2005/8/layout/cycle3"/>
    <dgm:cxn modelId="{CD30D810-BA69-4CA7-BFD9-E92A775BA543}" type="presParOf" srcId="{E2A65878-18E7-4E28-8BC3-D86722055B06}" destId="{6751A1EC-7C58-4758-9E00-E936EFD808B9}" srcOrd="5" destOrd="0" presId="urn:microsoft.com/office/officeart/2005/8/layout/cycle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EA6B7C-AE0F-4B42-97B4-424CAB59C884}">
      <dsp:nvSpPr>
        <dsp:cNvPr id="0" name=""/>
        <dsp:cNvSpPr/>
      </dsp:nvSpPr>
      <dsp:spPr>
        <a:xfrm>
          <a:off x="-4222535" y="-647884"/>
          <a:ext cx="5031144" cy="5031144"/>
        </a:xfrm>
        <a:prstGeom prst="blockArc">
          <a:avLst>
            <a:gd name="adj1" fmla="val 18900000"/>
            <a:gd name="adj2" fmla="val 2700000"/>
            <a:gd name="adj3" fmla="val 429"/>
          </a:avLst>
        </a:pr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BB72A6-2742-4C49-9BBD-51B31B844B9F}">
      <dsp:nvSpPr>
        <dsp:cNvPr id="0" name=""/>
        <dsp:cNvSpPr/>
      </dsp:nvSpPr>
      <dsp:spPr>
        <a:xfrm>
          <a:off x="423649" y="287175"/>
          <a:ext cx="6996317" cy="57465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6129"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latin typeface="Verdana Pro" panose="020B0604030504040204" pitchFamily="34" charset="0"/>
            </a:rPr>
            <a:t>The needs of Mercury USA</a:t>
          </a:r>
        </a:p>
      </dsp:txBody>
      <dsp:txXfrm>
        <a:off x="423649" y="287175"/>
        <a:ext cx="6996317" cy="574650"/>
      </dsp:txXfrm>
    </dsp:sp>
    <dsp:sp modelId="{19AD0609-5FA5-46FA-8375-0596F8EC0E4F}">
      <dsp:nvSpPr>
        <dsp:cNvPr id="0" name=""/>
        <dsp:cNvSpPr/>
      </dsp:nvSpPr>
      <dsp:spPr>
        <a:xfrm>
          <a:off x="64492" y="215344"/>
          <a:ext cx="718312" cy="718312"/>
        </a:xfrm>
        <a:prstGeom prst="ellipse">
          <a:avLst/>
        </a:prstGeom>
        <a:solidFill>
          <a:srgbClr val="001030"/>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E229D1D-E395-44DE-9807-1D817F99EDEA}">
      <dsp:nvSpPr>
        <dsp:cNvPr id="0" name=""/>
        <dsp:cNvSpPr/>
      </dsp:nvSpPr>
      <dsp:spPr>
        <a:xfrm>
          <a:off x="753109" y="1149300"/>
          <a:ext cx="6666857" cy="57465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6129"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latin typeface="Verdana Pro" panose="020B0604030504040204" pitchFamily="34" charset="0"/>
            </a:rPr>
            <a:t>Our current network security</a:t>
          </a:r>
        </a:p>
      </dsp:txBody>
      <dsp:txXfrm>
        <a:off x="753109" y="1149300"/>
        <a:ext cx="6666857" cy="574650"/>
      </dsp:txXfrm>
    </dsp:sp>
    <dsp:sp modelId="{3CA8A250-41DF-4DEC-81BF-4516917642AD}">
      <dsp:nvSpPr>
        <dsp:cNvPr id="0" name=""/>
        <dsp:cNvSpPr/>
      </dsp:nvSpPr>
      <dsp:spPr>
        <a:xfrm>
          <a:off x="393953" y="1077468"/>
          <a:ext cx="718312" cy="718312"/>
        </a:xfrm>
        <a:prstGeom prst="ellipse">
          <a:avLst/>
        </a:prstGeom>
        <a:solidFill>
          <a:srgbClr val="000000"/>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8E51C93-BE29-4820-A0C7-F9C5E17F21CD}">
      <dsp:nvSpPr>
        <dsp:cNvPr id="0" name=""/>
        <dsp:cNvSpPr/>
      </dsp:nvSpPr>
      <dsp:spPr>
        <a:xfrm>
          <a:off x="753109" y="2011424"/>
          <a:ext cx="6666857" cy="57465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6129" tIns="60960" rIns="60960" bIns="60960" numCol="1" spcCol="1270" anchor="ctr" anchorCtr="0">
          <a:noAutofit/>
        </a:bodyPr>
        <a:lstStyle/>
        <a:p>
          <a:pPr marL="0" lvl="0" indent="0" algn="l" defTabSz="1066800">
            <a:lnSpc>
              <a:spcPct val="90000"/>
            </a:lnSpc>
            <a:spcBef>
              <a:spcPct val="0"/>
            </a:spcBef>
            <a:spcAft>
              <a:spcPct val="35000"/>
            </a:spcAft>
            <a:buNone/>
          </a:pPr>
          <a:r>
            <a:rPr lang="en-US" sz="2400" kern="1200" dirty="0">
              <a:solidFill>
                <a:prstClr val="white"/>
              </a:solidFill>
              <a:latin typeface="Verdana Pro" panose="020B0604030504040204" pitchFamily="34" charset="0"/>
              <a:ea typeface="+mn-ea"/>
              <a:cs typeface="+mn-cs"/>
            </a:rPr>
            <a:t>Mercury USA’s VM Process</a:t>
          </a:r>
          <a:endParaRPr lang="en-US" sz="2400" kern="1200" dirty="0"/>
        </a:p>
      </dsp:txBody>
      <dsp:txXfrm>
        <a:off x="753109" y="2011424"/>
        <a:ext cx="6666857" cy="574650"/>
      </dsp:txXfrm>
    </dsp:sp>
    <dsp:sp modelId="{9B572DA0-EF72-4D99-B88A-431F57FD4DB6}">
      <dsp:nvSpPr>
        <dsp:cNvPr id="0" name=""/>
        <dsp:cNvSpPr/>
      </dsp:nvSpPr>
      <dsp:spPr>
        <a:xfrm>
          <a:off x="393953" y="1939593"/>
          <a:ext cx="718312" cy="718312"/>
        </a:xfrm>
        <a:prstGeom prst="ellipse">
          <a:avLst/>
        </a:prstGeom>
        <a:solidFill>
          <a:srgbClr val="061922"/>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9FF26DE-97AF-4F79-9F8B-5A86722D4843}">
      <dsp:nvSpPr>
        <dsp:cNvPr id="0" name=""/>
        <dsp:cNvSpPr/>
      </dsp:nvSpPr>
      <dsp:spPr>
        <a:xfrm>
          <a:off x="423649" y="2873549"/>
          <a:ext cx="6996317" cy="57465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6129"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dirty="0">
              <a:solidFill>
                <a:prstClr val="white"/>
              </a:solidFill>
              <a:latin typeface="Verdana Pro" panose="020B0604030504040204" pitchFamily="34" charset="0"/>
              <a:ea typeface="+mn-ea"/>
              <a:cs typeface="+mn-cs"/>
            </a:rPr>
            <a:t>Why our company needs Nessus</a:t>
          </a:r>
          <a:endParaRPr lang="en-US" sz="3000" kern="1200" dirty="0"/>
        </a:p>
      </dsp:txBody>
      <dsp:txXfrm>
        <a:off x="423649" y="2873549"/>
        <a:ext cx="6996317" cy="574650"/>
      </dsp:txXfrm>
    </dsp:sp>
    <dsp:sp modelId="{D2514D22-D59B-4EFF-890C-6A64D845F699}">
      <dsp:nvSpPr>
        <dsp:cNvPr id="0" name=""/>
        <dsp:cNvSpPr/>
      </dsp:nvSpPr>
      <dsp:spPr>
        <a:xfrm>
          <a:off x="64492" y="2801718"/>
          <a:ext cx="718312" cy="718312"/>
        </a:xfrm>
        <a:prstGeom prst="ellipse">
          <a:avLst/>
        </a:prstGeom>
        <a:solidFill>
          <a:srgbClr val="061922"/>
        </a:solidFill>
        <a:ln w="15875" cap="flat" cmpd="sng" algn="ctr">
          <a:solidFill>
            <a:srgbClr val="418AB3">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34EB1C-1D38-4855-8F6D-4F67AF8189BF}">
      <dsp:nvSpPr>
        <dsp:cNvPr id="0" name=""/>
        <dsp:cNvSpPr/>
      </dsp:nvSpPr>
      <dsp:spPr>
        <a:xfrm>
          <a:off x="550217" y="750"/>
          <a:ext cx="4140220" cy="4140220"/>
        </a:xfrm>
        <a:prstGeom prst="circularArrow">
          <a:avLst>
            <a:gd name="adj1" fmla="val 5544"/>
            <a:gd name="adj2" fmla="val 330680"/>
            <a:gd name="adj3" fmla="val 13844818"/>
            <a:gd name="adj4" fmla="val 17344178"/>
            <a:gd name="adj5" fmla="val 5757"/>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EB70A78-98CC-4224-B33D-28295B19D97E}">
      <dsp:nvSpPr>
        <dsp:cNvPr id="0" name=""/>
        <dsp:cNvSpPr/>
      </dsp:nvSpPr>
      <dsp:spPr>
        <a:xfrm>
          <a:off x="1679926" y="23579"/>
          <a:ext cx="1880801" cy="940400"/>
        </a:xfrm>
        <a:prstGeom prst="roundRect">
          <a:avLst/>
        </a:prstGeom>
        <a:gradFill rotWithShape="1">
          <a:gsLst>
            <a:gs pos="0">
              <a:schemeClr val="accent1">
                <a:tint val="98000"/>
                <a:satMod val="110000"/>
                <a:lumMod val="104000"/>
              </a:schemeClr>
            </a:gs>
            <a:gs pos="69000">
              <a:schemeClr val="accent1">
                <a:shade val="84000"/>
                <a:satMod val="130000"/>
                <a:lumMod val="92000"/>
              </a:schemeClr>
            </a:gs>
            <a:gs pos="100000">
              <a:schemeClr val="accent1">
                <a:shade val="76000"/>
                <a:satMod val="130000"/>
                <a:lumMod val="88000"/>
              </a:schemeClr>
            </a:gs>
          </a:gsLst>
          <a:lin ang="5400000" scaled="0"/>
        </a:gradFill>
        <a:ln>
          <a:noFill/>
        </a:ln>
        <a:effectLst>
          <a:outerShdw blurRad="38100" dist="25400" dir="5400000" rotWithShape="0">
            <a:srgbClr val="000000">
              <a:alpha val="75000"/>
            </a:srgbClr>
          </a:outerShdw>
        </a:effectLst>
        <a:scene3d>
          <a:camera prst="orthographicFront">
            <a:rot lat="0" lon="0" rev="0"/>
          </a:camera>
          <a:lightRig rig="threePt" dir="tl"/>
        </a:scene3d>
        <a:sp3d>
          <a:bevelT w="0" h="0"/>
        </a:sp3d>
      </dsp:spPr>
      <dsp:style>
        <a:lnRef idx="0">
          <a:schemeClr val="accent1"/>
        </a:lnRef>
        <a:fillRef idx="3">
          <a:schemeClr val="accent1"/>
        </a:fillRef>
        <a:effectRef idx="3">
          <a:schemeClr val="accent1"/>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Verdana Pro" panose="020B0604030504040204" pitchFamily="34" charset="0"/>
            </a:rPr>
            <a:t>Preparation</a:t>
          </a:r>
        </a:p>
      </dsp:txBody>
      <dsp:txXfrm>
        <a:off x="1725833" y="69486"/>
        <a:ext cx="1788987" cy="848586"/>
      </dsp:txXfrm>
    </dsp:sp>
    <dsp:sp modelId="{45E502BC-A71F-4E4B-9D46-1E507841E1EB}">
      <dsp:nvSpPr>
        <dsp:cNvPr id="0" name=""/>
        <dsp:cNvSpPr/>
      </dsp:nvSpPr>
      <dsp:spPr>
        <a:xfrm>
          <a:off x="3336488" y="1495133"/>
          <a:ext cx="1880801" cy="940400"/>
        </a:xfrm>
        <a:prstGeom prst="roundRect">
          <a:avLst/>
        </a:prstGeom>
        <a:gradFill rotWithShape="1">
          <a:gsLst>
            <a:gs pos="0">
              <a:schemeClr val="accent1">
                <a:tint val="98000"/>
                <a:satMod val="110000"/>
                <a:lumMod val="104000"/>
              </a:schemeClr>
            </a:gs>
            <a:gs pos="69000">
              <a:schemeClr val="accent1">
                <a:shade val="84000"/>
                <a:satMod val="130000"/>
                <a:lumMod val="92000"/>
              </a:schemeClr>
            </a:gs>
            <a:gs pos="100000">
              <a:schemeClr val="accent1">
                <a:shade val="76000"/>
                <a:satMod val="130000"/>
                <a:lumMod val="88000"/>
              </a:schemeClr>
            </a:gs>
          </a:gsLst>
          <a:lin ang="5400000" scaled="0"/>
        </a:gradFill>
        <a:ln>
          <a:noFill/>
        </a:ln>
        <a:effectLst>
          <a:outerShdw blurRad="38100" dist="25400" dir="5400000" rotWithShape="0">
            <a:srgbClr val="000000">
              <a:alpha val="75000"/>
            </a:srgbClr>
          </a:outerShdw>
        </a:effectLst>
        <a:scene3d>
          <a:camera prst="orthographicFront">
            <a:rot lat="0" lon="0" rev="0"/>
          </a:camera>
          <a:lightRig rig="threePt" dir="tl"/>
        </a:scene3d>
        <a:sp3d>
          <a:bevelT w="0" h="0"/>
        </a:sp3d>
      </dsp:spPr>
      <dsp:style>
        <a:lnRef idx="0">
          <a:schemeClr val="accent1"/>
        </a:lnRef>
        <a:fillRef idx="3">
          <a:schemeClr val="accent1"/>
        </a:fillRef>
        <a:effectRef idx="3">
          <a:schemeClr val="accent1"/>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Verdana Pro" panose="020B0604030504040204" pitchFamily="34" charset="0"/>
            </a:rPr>
            <a:t>Vulnerability scan</a:t>
          </a:r>
        </a:p>
      </dsp:txBody>
      <dsp:txXfrm>
        <a:off x="3382395" y="1541040"/>
        <a:ext cx="1788987" cy="848586"/>
      </dsp:txXfrm>
    </dsp:sp>
    <dsp:sp modelId="{8A13F319-6D9C-4EEA-8FE9-C8359A5D3C52}">
      <dsp:nvSpPr>
        <dsp:cNvPr id="0" name=""/>
        <dsp:cNvSpPr/>
      </dsp:nvSpPr>
      <dsp:spPr>
        <a:xfrm>
          <a:off x="3052428" y="3163734"/>
          <a:ext cx="1880801" cy="940400"/>
        </a:xfrm>
        <a:prstGeom prst="roundRect">
          <a:avLst/>
        </a:prstGeom>
        <a:gradFill rotWithShape="1">
          <a:gsLst>
            <a:gs pos="0">
              <a:schemeClr val="accent1">
                <a:tint val="98000"/>
                <a:satMod val="110000"/>
                <a:lumMod val="104000"/>
              </a:schemeClr>
            </a:gs>
            <a:gs pos="69000">
              <a:schemeClr val="accent1">
                <a:shade val="84000"/>
                <a:satMod val="130000"/>
                <a:lumMod val="92000"/>
              </a:schemeClr>
            </a:gs>
            <a:gs pos="100000">
              <a:schemeClr val="accent1">
                <a:shade val="76000"/>
                <a:satMod val="130000"/>
                <a:lumMod val="88000"/>
              </a:schemeClr>
            </a:gs>
          </a:gsLst>
          <a:lin ang="5400000" scaled="0"/>
        </a:gradFill>
        <a:ln>
          <a:noFill/>
        </a:ln>
        <a:effectLst>
          <a:outerShdw blurRad="38100" dist="25400" dir="5400000" rotWithShape="0">
            <a:srgbClr val="000000">
              <a:alpha val="75000"/>
            </a:srgbClr>
          </a:outerShdw>
        </a:effectLst>
        <a:scene3d>
          <a:camera prst="orthographicFront">
            <a:rot lat="0" lon="0" rev="0"/>
          </a:camera>
          <a:lightRig rig="threePt" dir="tl"/>
        </a:scene3d>
        <a:sp3d>
          <a:bevelT w="0" h="0"/>
        </a:sp3d>
      </dsp:spPr>
      <dsp:style>
        <a:lnRef idx="0">
          <a:schemeClr val="accent1"/>
        </a:lnRef>
        <a:fillRef idx="3">
          <a:schemeClr val="accent1"/>
        </a:fillRef>
        <a:effectRef idx="3">
          <a:schemeClr val="accent1"/>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Verdana Pro" panose="020B0604030504040204" pitchFamily="34" charset="0"/>
            </a:rPr>
            <a:t>Define remediating actions</a:t>
          </a:r>
        </a:p>
      </dsp:txBody>
      <dsp:txXfrm>
        <a:off x="3098335" y="3209641"/>
        <a:ext cx="1788987" cy="848586"/>
      </dsp:txXfrm>
    </dsp:sp>
    <dsp:sp modelId="{3B4FDA8B-8187-4074-8D7A-DFAF9F91C324}">
      <dsp:nvSpPr>
        <dsp:cNvPr id="0" name=""/>
        <dsp:cNvSpPr/>
      </dsp:nvSpPr>
      <dsp:spPr>
        <a:xfrm>
          <a:off x="434904" y="3163742"/>
          <a:ext cx="1880801" cy="940400"/>
        </a:xfrm>
        <a:prstGeom prst="roundRect">
          <a:avLst/>
        </a:prstGeom>
        <a:gradFill rotWithShape="1">
          <a:gsLst>
            <a:gs pos="0">
              <a:schemeClr val="accent1">
                <a:tint val="98000"/>
                <a:satMod val="110000"/>
                <a:lumMod val="104000"/>
              </a:schemeClr>
            </a:gs>
            <a:gs pos="69000">
              <a:schemeClr val="accent1">
                <a:shade val="84000"/>
                <a:satMod val="130000"/>
                <a:lumMod val="92000"/>
              </a:schemeClr>
            </a:gs>
            <a:gs pos="100000">
              <a:schemeClr val="accent1">
                <a:shade val="76000"/>
                <a:satMod val="130000"/>
                <a:lumMod val="88000"/>
              </a:schemeClr>
            </a:gs>
          </a:gsLst>
          <a:lin ang="5400000" scaled="0"/>
        </a:gradFill>
        <a:ln>
          <a:noFill/>
        </a:ln>
        <a:effectLst>
          <a:outerShdw blurRad="38100" dist="25400" dir="5400000" rotWithShape="0">
            <a:srgbClr val="000000">
              <a:alpha val="75000"/>
            </a:srgbClr>
          </a:outerShdw>
        </a:effectLst>
        <a:scene3d>
          <a:camera prst="orthographicFront">
            <a:rot lat="0" lon="0" rev="0"/>
          </a:camera>
          <a:lightRig rig="threePt" dir="tl"/>
        </a:scene3d>
        <a:sp3d>
          <a:bevelT w="0" h="0"/>
        </a:sp3d>
      </dsp:spPr>
      <dsp:style>
        <a:lnRef idx="0">
          <a:schemeClr val="accent1"/>
        </a:lnRef>
        <a:fillRef idx="3">
          <a:schemeClr val="accent1"/>
        </a:fillRef>
        <a:effectRef idx="3">
          <a:schemeClr val="accent1"/>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Verdana Pro" panose="020B0604030504040204" pitchFamily="34" charset="0"/>
            </a:rPr>
            <a:t>Implement remediating actions</a:t>
          </a:r>
        </a:p>
      </dsp:txBody>
      <dsp:txXfrm>
        <a:off x="480811" y="3209649"/>
        <a:ext cx="1788987" cy="848586"/>
      </dsp:txXfrm>
    </dsp:sp>
    <dsp:sp modelId="{6751A1EC-7C58-4758-9E00-E936EFD808B9}">
      <dsp:nvSpPr>
        <dsp:cNvPr id="0" name=""/>
        <dsp:cNvSpPr/>
      </dsp:nvSpPr>
      <dsp:spPr>
        <a:xfrm>
          <a:off x="0" y="1453740"/>
          <a:ext cx="1880801" cy="940400"/>
        </a:xfrm>
        <a:prstGeom prst="roundRect">
          <a:avLst/>
        </a:prstGeom>
        <a:gradFill rotWithShape="1">
          <a:gsLst>
            <a:gs pos="0">
              <a:schemeClr val="accent1">
                <a:tint val="98000"/>
                <a:satMod val="110000"/>
                <a:lumMod val="104000"/>
              </a:schemeClr>
            </a:gs>
            <a:gs pos="69000">
              <a:schemeClr val="accent1">
                <a:shade val="84000"/>
                <a:satMod val="130000"/>
                <a:lumMod val="92000"/>
              </a:schemeClr>
            </a:gs>
            <a:gs pos="100000">
              <a:schemeClr val="accent1">
                <a:shade val="76000"/>
                <a:satMod val="130000"/>
                <a:lumMod val="88000"/>
              </a:schemeClr>
            </a:gs>
          </a:gsLst>
          <a:lin ang="5400000" scaled="0"/>
        </a:gradFill>
        <a:ln>
          <a:noFill/>
        </a:ln>
        <a:effectLst>
          <a:outerShdw blurRad="38100" dist="25400" dir="5400000" rotWithShape="0">
            <a:srgbClr val="000000">
              <a:alpha val="75000"/>
            </a:srgbClr>
          </a:outerShdw>
        </a:effectLst>
        <a:scene3d>
          <a:camera prst="orthographicFront">
            <a:rot lat="0" lon="0" rev="0"/>
          </a:camera>
          <a:lightRig rig="threePt" dir="tl"/>
        </a:scene3d>
        <a:sp3d>
          <a:bevelT w="0" h="0"/>
        </a:sp3d>
      </dsp:spPr>
      <dsp:style>
        <a:lnRef idx="0">
          <a:schemeClr val="accent1"/>
        </a:lnRef>
        <a:fillRef idx="3">
          <a:schemeClr val="accent1"/>
        </a:fillRef>
        <a:effectRef idx="3">
          <a:schemeClr val="accent1"/>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Verdana Pro" panose="020B0604030504040204" pitchFamily="34" charset="0"/>
            </a:rPr>
            <a:t>Rescan</a:t>
          </a:r>
        </a:p>
      </dsp:txBody>
      <dsp:txXfrm>
        <a:off x="45907" y="1499647"/>
        <a:ext cx="1788987" cy="848586"/>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36CB4BA-0015-4288-97B6-87D2BD6814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335E4C3-7906-4198-A22E-5965D4969E0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C53D40A-2062-4BBA-A5F4-9BB0D884A1EC}" type="datetimeFigureOut">
              <a:rPr lang="en-US" smtClean="0"/>
              <a:t>2/27/2023</a:t>
            </a:fld>
            <a:endParaRPr lang="en-US"/>
          </a:p>
        </p:txBody>
      </p:sp>
      <p:sp>
        <p:nvSpPr>
          <p:cNvPr id="4" name="Footer Placeholder 3">
            <a:extLst>
              <a:ext uri="{FF2B5EF4-FFF2-40B4-BE49-F238E27FC236}">
                <a16:creationId xmlns:a16="http://schemas.microsoft.com/office/drawing/2014/main" id="{7C9DB705-17B2-4E70-BC18-A4EB3C6BFD9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C156BD5-9EAB-4F5C-8AE1-A24E3CBF807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A5726A-998C-43F3-BCAD-73DC6AD39219}" type="slidenum">
              <a:rPr lang="en-US" smtClean="0"/>
              <a:t>‹#›</a:t>
            </a:fld>
            <a:endParaRPr lang="en-US"/>
          </a:p>
        </p:txBody>
      </p:sp>
    </p:spTree>
    <p:extLst>
      <p:ext uri="{BB962C8B-B14F-4D97-AF65-F5344CB8AC3E}">
        <p14:creationId xmlns:p14="http://schemas.microsoft.com/office/powerpoint/2010/main" val="349786127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F528A3-1E8F-4FC5-93A9-AEB7ECE25875}" type="datetimeFigureOut">
              <a:rPr lang="en-US" smtClean="0"/>
              <a:t>2/27/2023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57CF9D-27D4-4FA3-B0CD-928819FBC547}" type="slidenum">
              <a:rPr lang="en-US" smtClean="0"/>
              <a:t>‹#›</a:t>
            </a:fld>
            <a:endParaRPr lang="en-US"/>
          </a:p>
        </p:txBody>
      </p:sp>
    </p:spTree>
    <p:extLst>
      <p:ext uri="{BB962C8B-B14F-4D97-AF65-F5344CB8AC3E}">
        <p14:creationId xmlns:p14="http://schemas.microsoft.com/office/powerpoint/2010/main" val="3435379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a:xfrm>
            <a:off x="685800" y="4400549"/>
            <a:ext cx="5486400" cy="4502381"/>
          </a:xfrm>
        </p:spPr>
        <p:txBody>
          <a:bodyPr/>
          <a:lstStyle/>
          <a:p>
            <a:r>
              <a:rPr lang="en-US" i="1" dirty="0"/>
              <a:t>Good morning. My name is Reece Zunino.</a:t>
            </a:r>
          </a:p>
          <a:p>
            <a:r>
              <a:rPr lang="en-US" i="1" dirty="0"/>
              <a:t>I work in the MERCURY USA Information Security and Technology Department as a cyber threat analyst.</a:t>
            </a:r>
          </a:p>
          <a:p>
            <a:endParaRPr lang="en-US" i="1" dirty="0"/>
          </a:p>
          <a:p>
            <a:r>
              <a:rPr lang="en-US" i="1" dirty="0"/>
              <a:t>Today, I’ll be presenting our proposal to address the CEO’s mandate to protect the organization from dangerous ransomware attacks.</a:t>
            </a:r>
          </a:p>
          <a:p>
            <a:endParaRPr lang="en-US" i="1" dirty="0"/>
          </a:p>
          <a:p>
            <a:r>
              <a:rPr lang="en-US" i="1" dirty="0"/>
              <a:t>Let’s get started.</a:t>
            </a:r>
          </a:p>
        </p:txBody>
      </p:sp>
      <p:sp>
        <p:nvSpPr>
          <p:cNvPr id="4" name="Slide Number Placeholder 3"/>
          <p:cNvSpPr>
            <a:spLocks noGrp="1"/>
          </p:cNvSpPr>
          <p:nvPr>
            <p:ph type="sldNum" sz="quarter" idx="5"/>
          </p:nvPr>
        </p:nvSpPr>
        <p:spPr/>
        <p:txBody>
          <a:bodyPr/>
          <a:lstStyle/>
          <a:p>
            <a:fld id="{DC57CF9D-27D4-4FA3-B0CD-928819FBC547}" type="slidenum">
              <a:rPr lang="en-US" smtClean="0"/>
              <a:t>1</a:t>
            </a:fld>
            <a:endParaRPr lang="en-US"/>
          </a:p>
        </p:txBody>
      </p:sp>
    </p:spTree>
    <p:extLst>
      <p:ext uri="{BB962C8B-B14F-4D97-AF65-F5344CB8AC3E}">
        <p14:creationId xmlns:p14="http://schemas.microsoft.com/office/powerpoint/2010/main" val="1202023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i="1" dirty="0"/>
          </a:p>
        </p:txBody>
      </p:sp>
      <p:sp>
        <p:nvSpPr>
          <p:cNvPr id="4" name="Slide Number Placeholder 3"/>
          <p:cNvSpPr>
            <a:spLocks noGrp="1"/>
          </p:cNvSpPr>
          <p:nvPr>
            <p:ph type="sldNum" sz="quarter" idx="5"/>
          </p:nvPr>
        </p:nvSpPr>
        <p:spPr/>
        <p:txBody>
          <a:bodyPr/>
          <a:lstStyle/>
          <a:p>
            <a:fld id="{DC57CF9D-27D4-4FA3-B0CD-928819FBC547}" type="slidenum">
              <a:rPr lang="en-US" smtClean="0"/>
              <a:t>10</a:t>
            </a:fld>
            <a:endParaRPr lang="en-US"/>
          </a:p>
        </p:txBody>
      </p:sp>
    </p:spTree>
    <p:extLst>
      <p:ext uri="{BB962C8B-B14F-4D97-AF65-F5344CB8AC3E}">
        <p14:creationId xmlns:p14="http://schemas.microsoft.com/office/powerpoint/2010/main" val="3594736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i="1" dirty="0"/>
              <a:t>Some of the points we will cover in this presentation are the Needs of Mercury USA, Our current network security posture, Mercury USA’s current VM process, and why our company needs the Nessus Vulnerability Scanner. We will go over these main points in our agenda in more detail in the following slides, but I would like to touch on a few things before we move forward. </a:t>
            </a:r>
            <a:r>
              <a:rPr lang="en-GB" i="1" dirty="0"/>
              <a:t>Because of the recent cyber-attack on one of our competitors, which resulted in a ransomware attack. The ransomware version that was used in the attack was WannaCry. This has put our CEO and others in the company on edge due to the report that we received from the third-party pen-tester, which showed us how weak our current security posture is, but it does outline what we need to work on to get back on track. We also need to ensure that we are meeting the Payment Card Industry Data Security Standard, also known as PCI DSS, to keep in compliance with the payment systems our company uses. Logistics companies are a big target for most hacker groups because, without our networks and systems, we will not have access to invoices or schedules that we need to ensure that our company stays its course and keeps our customers content with the services we provide and that they know their information is safe in our digital space. </a:t>
            </a:r>
            <a:endParaRPr lang="en-US" i="1" dirty="0"/>
          </a:p>
        </p:txBody>
      </p:sp>
      <p:sp>
        <p:nvSpPr>
          <p:cNvPr id="4" name="Slide Number Placeholder 3"/>
          <p:cNvSpPr>
            <a:spLocks noGrp="1"/>
          </p:cNvSpPr>
          <p:nvPr>
            <p:ph type="sldNum" sz="quarter" idx="5"/>
          </p:nvPr>
        </p:nvSpPr>
        <p:spPr/>
        <p:txBody>
          <a:bodyPr/>
          <a:lstStyle/>
          <a:p>
            <a:fld id="{DC57CF9D-27D4-4FA3-B0CD-928819FBC547}" type="slidenum">
              <a:rPr lang="en-US" smtClean="0"/>
              <a:t>2</a:t>
            </a:fld>
            <a:endParaRPr lang="en-US"/>
          </a:p>
        </p:txBody>
      </p:sp>
    </p:spTree>
    <p:extLst>
      <p:ext uri="{BB962C8B-B14F-4D97-AF65-F5344CB8AC3E}">
        <p14:creationId xmlns:p14="http://schemas.microsoft.com/office/powerpoint/2010/main" val="1275945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a:xfrm>
            <a:off x="685800" y="4400549"/>
            <a:ext cx="5486400" cy="4186497"/>
          </a:xfrm>
        </p:spPr>
        <p:txBody>
          <a:bodyPr/>
          <a:lstStyle/>
          <a:p>
            <a:r>
              <a:rPr lang="en-US" i="1" dirty="0"/>
              <a:t>Because Mercury USA is a transportation and logistics company, we are a prime target of outsider threats. Their goals are to use our known and even unknown vulnerabilities to try and extort money from the company by installing ransomware onto our systems and locking us our or stealing proprietary information, customer information, or software and either selling it to our competitors or holding that information ransom and selling it back to us. The CEO’s primary goal is to ensure that what happened to our competitor does not happen to us. He wants to make sure our customers have trust in us, that their information is secure on our network, and that our data and information are safe from attacks as well. </a:t>
            </a:r>
          </a:p>
          <a:p>
            <a:endParaRPr lang="en-US" i="1" dirty="0"/>
          </a:p>
          <a:p>
            <a:r>
              <a:rPr lang="en-US" i="1" dirty="0"/>
              <a:t>To make sure that we meet his intent, </a:t>
            </a:r>
            <a:r>
              <a:rPr lang="en-GB" i="1" dirty="0"/>
              <a:t>we need to achieve these goals</a:t>
            </a:r>
            <a:r>
              <a:rPr lang="en-US" i="1" dirty="0"/>
              <a:t> that are laid out here. We need to secure our network from threats, whether that threat is from outside or even from within the company. This doesn’t mean that we have a threat within the company, but all it takes is one malicious email, which could spell disaster for Mercury USA and let in a threat unintendedly. We also need to ensure that we are following the guidance set out by the </a:t>
            </a:r>
            <a:r>
              <a:rPr lang="en-GB" i="1" dirty="0"/>
              <a:t>Payment Card Industry Data Security Standard so that we stay within compliance. The one thing we need to accomplish these goals is to adopt new security policies and vulnerability management tools. These two things can create a more secure environment on our network and give our</a:t>
            </a:r>
            <a:r>
              <a:rPr lang="en-US" i="1" dirty="0"/>
              <a:t> Information Security and Technology Department the means to keep it secure over the long term and meet the CEO’s goals and intent. </a:t>
            </a:r>
          </a:p>
          <a:p>
            <a:endParaRPr lang="en-US" i="1" dirty="0"/>
          </a:p>
        </p:txBody>
      </p:sp>
      <p:sp>
        <p:nvSpPr>
          <p:cNvPr id="4" name="Slide Number Placeholder 3"/>
          <p:cNvSpPr>
            <a:spLocks noGrp="1"/>
          </p:cNvSpPr>
          <p:nvPr>
            <p:ph type="sldNum" sz="quarter" idx="5"/>
          </p:nvPr>
        </p:nvSpPr>
        <p:spPr/>
        <p:txBody>
          <a:bodyPr/>
          <a:lstStyle/>
          <a:p>
            <a:fld id="{DC57CF9D-27D4-4FA3-B0CD-928819FBC547}" type="slidenum">
              <a:rPr lang="en-US" smtClean="0"/>
              <a:t>3</a:t>
            </a:fld>
            <a:endParaRPr lang="en-US"/>
          </a:p>
        </p:txBody>
      </p:sp>
    </p:spTree>
    <p:extLst>
      <p:ext uri="{BB962C8B-B14F-4D97-AF65-F5344CB8AC3E}">
        <p14:creationId xmlns:p14="http://schemas.microsoft.com/office/powerpoint/2010/main" val="3975950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a:xfrm>
            <a:off x="685800" y="4400549"/>
            <a:ext cx="5486400" cy="4186497"/>
          </a:xfrm>
        </p:spPr>
        <p:txBody>
          <a:bodyPr/>
          <a:lstStyle/>
          <a:p>
            <a:r>
              <a:rPr lang="en-US" sz="1200" i="1" kern="1200" dirty="0">
                <a:solidFill>
                  <a:schemeClr val="tx1"/>
                </a:solidFill>
                <a:latin typeface="+mn-lt"/>
                <a:ea typeface="+mn-ea"/>
                <a:cs typeface="+mn-cs"/>
              </a:rPr>
              <a:t>Regarding Mercury USA’s overall security posture, I would say that we are currently in a poor situation, and numerous issues need immediate attention to ensure the security of our information and data and for our customer’s peace of mind as well. After reviewing the Nessus scan report on the four scanned hosts, I would have to determine that we have open doors that would allow attackers numerous ways into our network in its current state. The damage that could be caused to Mercury USA could be catastrophic and a financial burden to recover from versus fixing the problems on the network. The network presently has 12 Critical issues that need immediate attention and over 40 other issues that need our attention but are not critical. One of the critical vulnerabilities is </a:t>
            </a:r>
            <a:r>
              <a:rPr lang="en-GB" sz="1200" i="1" kern="1200" dirty="0">
                <a:solidFill>
                  <a:schemeClr val="tx1"/>
                </a:solidFill>
                <a:latin typeface="+mn-lt"/>
                <a:ea typeface="+mn-ea"/>
                <a:cs typeface="+mn-cs"/>
              </a:rPr>
              <a:t>the Debian Open Secure Shell (OpenSSH)/ Open Secure Socket Layer (OpenSSL) Package Random Number Generator Weakness vulnerability. This must be addressed because an attacker can quickly obtain the private part of a remote encryption key and use it to conduct a man-in-the-middle attack. Another critical vulnerability that needs to be addressed is the Unix Operating System Unsupported Version Detection vulnerability. This means an outdated operating system runs on the remote host. This operating system is no longer supported, so that no security vulnerabilities will be patched in the future.</a:t>
            </a:r>
          </a:p>
          <a:p>
            <a:endParaRPr lang="en-GB" sz="1200" i="1" kern="1200" dirty="0">
              <a:solidFill>
                <a:schemeClr val="tx1"/>
              </a:solidFill>
              <a:latin typeface="+mn-lt"/>
              <a:ea typeface="+mn-ea"/>
              <a:cs typeface="+mn-cs"/>
            </a:endParaRPr>
          </a:p>
          <a:p>
            <a:r>
              <a:rPr lang="en-GB" sz="1200" i="1" kern="1200" dirty="0">
                <a:solidFill>
                  <a:schemeClr val="tx1"/>
                </a:solidFill>
                <a:latin typeface="+mn-lt"/>
                <a:ea typeface="+mn-ea"/>
                <a:cs typeface="+mn-cs"/>
              </a:rPr>
              <a:t>A few examples of attacks that could affect our company are also listed here. As recently as February 2022, cybercriminals locked up Expeditors data in Seattle, forcing the shutdown of most of its IT network. Expeditors coordinate land, air, and sea shipments in over 300 locations worldwide. As the world’s sixth largest freight forwarder, they coordinated 900 million metric tons of air cargo and 1.1 billion containers of ocean freight containers in 2020. Another example is from December 2021; Hellman Worldwide Logistics was hit with a ransomware attack that took down their operations for weeks. In 2020, they handled 900 million containers of ocean shipments and 550 million metric tons of air cargo shipments.</a:t>
            </a:r>
            <a:endParaRPr lang="en-US" sz="1200" i="1" kern="1200" dirty="0">
              <a:solidFill>
                <a:schemeClr val="tx1"/>
              </a:solidFill>
              <a:latin typeface="+mn-lt"/>
              <a:ea typeface="+mn-ea"/>
              <a:cs typeface="+mn-cs"/>
            </a:endParaRPr>
          </a:p>
        </p:txBody>
      </p:sp>
      <p:sp>
        <p:nvSpPr>
          <p:cNvPr id="4" name="Slide Number Placeholder 3"/>
          <p:cNvSpPr>
            <a:spLocks noGrp="1"/>
          </p:cNvSpPr>
          <p:nvPr>
            <p:ph type="sldNum" sz="quarter" idx="5"/>
          </p:nvPr>
        </p:nvSpPr>
        <p:spPr/>
        <p:txBody>
          <a:bodyPr/>
          <a:lstStyle/>
          <a:p>
            <a:fld id="{DC57CF9D-27D4-4FA3-B0CD-928819FBC547}" type="slidenum">
              <a:rPr lang="en-US" smtClean="0"/>
              <a:t>4</a:t>
            </a:fld>
            <a:endParaRPr lang="en-US"/>
          </a:p>
        </p:txBody>
      </p:sp>
    </p:spTree>
    <p:extLst>
      <p:ext uri="{BB962C8B-B14F-4D97-AF65-F5344CB8AC3E}">
        <p14:creationId xmlns:p14="http://schemas.microsoft.com/office/powerpoint/2010/main" val="39759505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i="1" dirty="0"/>
              <a:t>As outlined by the SANS network, the vulnerability management process provides organizations with the appropriate coverage of risks and threats to predict the potential issues within the computer network system and remediate them immediately. </a:t>
            </a:r>
          </a:p>
          <a:p>
            <a:r>
              <a:rPr lang="en-GB" i="1" dirty="0"/>
              <a:t>The Vulnerability management process gives our systems on the network an end-to-end management solution to scan for vulnerabilities within Mercury USA’s network. The vulnerability management process has five phases: preparation, vulnerability scan, defining remediating actions, implementing remediating measures, and rescanning. The preparation phase is the first phase in a vulnerability management process. To prevent being overwhelmed by thousands of vulnerabilities identified in the first scans, starting with a small scope is recommended. This can be achieved by starting with a small number of systems or limiting the vulnerabilities identified by the vulnerability scanner. Once the preparation phase is complete, the next phase of the process begins, and the initial vulnerability scans are performed. Any issues during the scans, such as systems becoming unavailable or poor application response, should be recorded since this may happen again. In this case, actions may be defined to reduce future scans' impact on the target systems' stability or performance. Most vulnerability scanning tools offer various reporting options to visualize scan results, and using them to create various reports is necessary. In the next phase, the asset owners, with the cooperation of the security officer and the IT department, will define remediating actions. The security officer will analyze the vulnerabilities, determine the associated risks, and provide input on risk remediation. The IT department will analyze the vulnerabilities from a technical perspective and answer questions about whether patches are available or whether the configuration can be hardened. The IT department recommendation also includes the feasibility of the possible remediating action, such as whether installing a particular patch will result in the application no longer being supported by the vendor. The planned remediating actions should be executed in line with the agreed timeframes. If a problem occurs with implemented remediation, it should be recorded. Alternative measures should be defined by the asset owner based on recommendations by the security officer and the IT department. Once a vulnerability is remediated, a rescan has to be scheduled to verify that the remediating actions have been implemented. This scan will use the same vulnerability scanning tools and identical configuration settings as the initial scan. This step is crucial to prevent inaccurate results due to configuration errors. Typically, a rescan is scheduled after the deadline for implementing remediating actions. </a:t>
            </a:r>
            <a:endParaRPr lang="en-US" i="1" dirty="0"/>
          </a:p>
        </p:txBody>
      </p:sp>
      <p:sp>
        <p:nvSpPr>
          <p:cNvPr id="4" name="Slide Number Placeholder 3"/>
          <p:cNvSpPr>
            <a:spLocks noGrp="1"/>
          </p:cNvSpPr>
          <p:nvPr>
            <p:ph type="sldNum" sz="quarter" idx="5"/>
          </p:nvPr>
        </p:nvSpPr>
        <p:spPr/>
        <p:txBody>
          <a:bodyPr/>
          <a:lstStyle/>
          <a:p>
            <a:fld id="{DC57CF9D-27D4-4FA3-B0CD-928819FBC547}" type="slidenum">
              <a:rPr lang="en-US" smtClean="0"/>
              <a:t>5</a:t>
            </a:fld>
            <a:endParaRPr lang="en-US"/>
          </a:p>
        </p:txBody>
      </p:sp>
    </p:spTree>
    <p:extLst>
      <p:ext uri="{BB962C8B-B14F-4D97-AF65-F5344CB8AC3E}">
        <p14:creationId xmlns:p14="http://schemas.microsoft.com/office/powerpoint/2010/main" val="1275945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i="1" dirty="0"/>
              <a:t>We have reviewed several different vulnerability management programs. Some of these programs included OpenVAS, Nessus, Rapid7, and Tripwire. Out of all of these various programs, the one that stood out the most to us was Nessus. The Nessus vulnerability management tool has the industry’s lowest false favorable rates among other leading competitive vulnerability management tools. Nessus also has the </a:t>
            </a:r>
            <a:r>
              <a:rPr lang="en-GB" i="1" dirty="0"/>
              <a:t>industry's broadest vulnerability coverage and</a:t>
            </a:r>
            <a:r>
              <a:rPr lang="en-US" i="1" dirty="0"/>
              <a:t> boasts its vulnerability library that can be referenced after the scan to research solutions for remediation. Nessus is the most trusted vulnerability management tool used by tens of thousands of organizations worldwide and has over 2 million downloads. Nessus also meets the standards to ensure we are within </a:t>
            </a:r>
            <a:r>
              <a:rPr lang="en-GB" i="1" dirty="0"/>
              <a:t>regulatory guidelines and standards as required by Payment Card Industry Data Security Standard. </a:t>
            </a:r>
            <a:endParaRPr lang="en-US" i="1" dirty="0"/>
          </a:p>
        </p:txBody>
      </p:sp>
      <p:sp>
        <p:nvSpPr>
          <p:cNvPr id="4" name="Slide Number Placeholder 3"/>
          <p:cNvSpPr>
            <a:spLocks noGrp="1"/>
          </p:cNvSpPr>
          <p:nvPr>
            <p:ph type="sldNum" sz="quarter" idx="5"/>
          </p:nvPr>
        </p:nvSpPr>
        <p:spPr/>
        <p:txBody>
          <a:bodyPr/>
          <a:lstStyle/>
          <a:p>
            <a:fld id="{DC57CF9D-27D4-4FA3-B0CD-928819FBC547}" type="slidenum">
              <a:rPr lang="en-US" smtClean="0"/>
              <a:t>6</a:t>
            </a:fld>
            <a:endParaRPr lang="en-US"/>
          </a:p>
        </p:txBody>
      </p:sp>
    </p:spTree>
    <p:extLst>
      <p:ext uri="{BB962C8B-B14F-4D97-AF65-F5344CB8AC3E}">
        <p14:creationId xmlns:p14="http://schemas.microsoft.com/office/powerpoint/2010/main" val="26896667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a:xfrm>
            <a:off x="685800" y="4400549"/>
            <a:ext cx="5486400" cy="4186497"/>
          </a:xfrm>
        </p:spPr>
        <p:txBody>
          <a:bodyPr/>
          <a:lstStyle/>
          <a:p>
            <a:r>
              <a:rPr lang="en-US" i="1" dirty="0"/>
              <a:t>We need Nessus as our Vulnerability management tool. Having a tool to </a:t>
            </a:r>
            <a:r>
              <a:rPr lang="en-GB" i="1" dirty="0"/>
              <a:t>manage our network security without relying</a:t>
            </a:r>
            <a:r>
              <a:rPr lang="en-US" i="1" dirty="0"/>
              <a:t> on a third party to do the scans for us is critical to our company’s security. As the </a:t>
            </a:r>
            <a:r>
              <a:rPr lang="en-GB" i="1" dirty="0"/>
              <a:t>Information Security and Technology Department grows, we need tools like Nessus available to us to ensure our network stays updated with all security patches and stays within the regulatory guidelines and standards as required by Payment Card Industry Data Security Standard.</a:t>
            </a:r>
          </a:p>
          <a:p>
            <a:endParaRPr lang="en-GB" i="1" dirty="0"/>
          </a:p>
          <a:p>
            <a:r>
              <a:rPr lang="en-GB" i="1" dirty="0"/>
              <a:t>The cost to purchase Nessus is on a license base agreement. We can pay every year at 4990$ so that we are not tied to a longer agreement than necessary, or if Nessus is the best fit for Mercury USA, there is also a 3-year option for 14,221.50$ that can also save the company more money in the long term due to the large discount on the longer license agreement. At a minimum, to keep our effective use of the Nessus program, we would need to have trained at minimum 2 IT professionals. One system administrator and one network administrator on how to use the Nessus vulnerability manager. The overall goal of purchasing the Nessus vulnerability manager is to reduce the overall level of vulnerabilities on our network and to ensure the security of our information from attackers.</a:t>
            </a:r>
          </a:p>
          <a:p>
            <a:endParaRPr lang="en-US" i="1" dirty="0"/>
          </a:p>
          <a:p>
            <a:endParaRPr lang="en-US" i="1" dirty="0"/>
          </a:p>
        </p:txBody>
      </p:sp>
      <p:sp>
        <p:nvSpPr>
          <p:cNvPr id="4" name="Slide Number Placeholder 3"/>
          <p:cNvSpPr>
            <a:spLocks noGrp="1"/>
          </p:cNvSpPr>
          <p:nvPr>
            <p:ph type="sldNum" sz="quarter" idx="5"/>
          </p:nvPr>
        </p:nvSpPr>
        <p:spPr/>
        <p:txBody>
          <a:bodyPr/>
          <a:lstStyle/>
          <a:p>
            <a:fld id="{DC57CF9D-27D4-4FA3-B0CD-928819FBC547}" type="slidenum">
              <a:rPr lang="en-US" smtClean="0"/>
              <a:t>7</a:t>
            </a:fld>
            <a:endParaRPr lang="en-US"/>
          </a:p>
        </p:txBody>
      </p:sp>
    </p:spTree>
    <p:extLst>
      <p:ext uri="{BB962C8B-B14F-4D97-AF65-F5344CB8AC3E}">
        <p14:creationId xmlns:p14="http://schemas.microsoft.com/office/powerpoint/2010/main" val="3975950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i="1" dirty="0"/>
              <a:t>Our CEO has clear goals on what his intent is on our network security. Ransomware is a major threat to our company, especially with increased attacks against logistics networks and transportation companies. The state of our current security posture leaves our company extremely vulnerable to attackers and this needs to be rectified immediately to ensure that our data is safe and that our customers know we have their best interests in mind when it comes to their personal financial data. We currently do not have a vulnerability management process since our company needs the tools to carry out such a process. Having the ability to conduct the vulnerability management process within our own team will ensure that we can stay one step ahead of current threats that are here today and work towards securing and hardening our network from future threats as well. Purchasing Nessus may be an expensive tool to invest in, but I believe the cost will pay for itself in the long run. The ability to pay for our security now will allow us not to have to pay for it latter, with our company losing everything and possibly the entire company in the end due to profit losses. This concludes my presentation, and please let me know if you have any questions at this time. </a:t>
            </a:r>
          </a:p>
        </p:txBody>
      </p:sp>
      <p:sp>
        <p:nvSpPr>
          <p:cNvPr id="4" name="Slide Number Placeholder 3"/>
          <p:cNvSpPr>
            <a:spLocks noGrp="1"/>
          </p:cNvSpPr>
          <p:nvPr>
            <p:ph type="sldNum" sz="quarter" idx="5"/>
          </p:nvPr>
        </p:nvSpPr>
        <p:spPr/>
        <p:txBody>
          <a:bodyPr/>
          <a:lstStyle/>
          <a:p>
            <a:fld id="{DC57CF9D-27D4-4FA3-B0CD-928819FBC547}" type="slidenum">
              <a:rPr lang="en-US" smtClean="0"/>
              <a:t>8</a:t>
            </a:fld>
            <a:endParaRPr lang="en-US"/>
          </a:p>
        </p:txBody>
      </p:sp>
    </p:spTree>
    <p:extLst>
      <p:ext uri="{BB962C8B-B14F-4D97-AF65-F5344CB8AC3E}">
        <p14:creationId xmlns:p14="http://schemas.microsoft.com/office/powerpoint/2010/main" val="2689666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i="1" dirty="0"/>
          </a:p>
        </p:txBody>
      </p:sp>
      <p:sp>
        <p:nvSpPr>
          <p:cNvPr id="4" name="Slide Number Placeholder 3"/>
          <p:cNvSpPr>
            <a:spLocks noGrp="1"/>
          </p:cNvSpPr>
          <p:nvPr>
            <p:ph type="sldNum" sz="quarter" idx="5"/>
          </p:nvPr>
        </p:nvSpPr>
        <p:spPr/>
        <p:txBody>
          <a:bodyPr/>
          <a:lstStyle/>
          <a:p>
            <a:fld id="{DC57CF9D-27D4-4FA3-B0CD-928819FBC547}" type="slidenum">
              <a:rPr lang="en-US" smtClean="0"/>
              <a:t>9</a:t>
            </a:fld>
            <a:endParaRPr lang="en-US"/>
          </a:p>
        </p:txBody>
      </p:sp>
    </p:spTree>
    <p:extLst>
      <p:ext uri="{BB962C8B-B14F-4D97-AF65-F5344CB8AC3E}">
        <p14:creationId xmlns:p14="http://schemas.microsoft.com/office/powerpoint/2010/main" val="41855970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898298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Content with Caption">
    <p:spTree>
      <p:nvGrpSpPr>
        <p:cNvPr id="1" name=""/>
        <p:cNvGrpSpPr/>
        <p:nvPr/>
      </p:nvGrpSpPr>
      <p:grpSpPr>
        <a:xfrm>
          <a:off x="0" y="0"/>
          <a:ext cx="0" cy="0"/>
          <a:chOff x="0" y="0"/>
          <a:chExt cx="0" cy="0"/>
        </a:xfrm>
      </p:grpSpPr>
      <p:sp>
        <p:nvSpPr>
          <p:cNvPr id="9" name="Text Placeholder 2">
            <a:extLst>
              <a:ext uri="{FF2B5EF4-FFF2-40B4-BE49-F238E27FC236}">
                <a16:creationId xmlns:a16="http://schemas.microsoft.com/office/drawing/2014/main" id="{A8B963B6-8060-40A8-947C-785371061940}"/>
              </a:ext>
            </a:extLst>
          </p:cNvPr>
          <p:cNvSpPr>
            <a:spLocks noGrp="1"/>
          </p:cNvSpPr>
          <p:nvPr>
            <p:ph idx="1"/>
          </p:nvPr>
        </p:nvSpPr>
        <p:spPr>
          <a:xfrm>
            <a:off x="531629" y="1995055"/>
            <a:ext cx="10853390" cy="4056754"/>
          </a:xfrm>
          <a:prstGeom prst="rect">
            <a:avLst/>
          </a:prstGeom>
        </p:spPr>
        <p:txBody>
          <a:bodyPr vert="horz" lIns="91440" tIns="45720" rIns="91440" bIns="45720" rtlCol="0">
            <a:normAutofit/>
          </a:bodyPr>
          <a:lstStyle>
            <a:lvl1pPr>
              <a:defRPr sz="3200">
                <a:solidFill>
                  <a:schemeClr val="bg1"/>
                </a:solidFill>
                <a:latin typeface="Verdana Pro" panose="020B0604030504040204" pitchFamily="34" charset="0"/>
              </a:defRPr>
            </a:lvl1pPr>
            <a:lvl2pPr>
              <a:defRPr sz="2800">
                <a:solidFill>
                  <a:schemeClr val="bg1"/>
                </a:solidFill>
                <a:latin typeface="Verdana Pro" panose="020B0604030504040204" pitchFamily="34" charset="0"/>
              </a:defRPr>
            </a:lvl2pPr>
            <a:lvl3pPr>
              <a:defRPr sz="2400">
                <a:solidFill>
                  <a:schemeClr val="bg1"/>
                </a:solidFill>
                <a:latin typeface="Verdana Pro" panose="020B0604030504040204" pitchFamily="34" charset="0"/>
              </a:defRPr>
            </a:lvl3pPr>
            <a:lvl4pPr>
              <a:defRPr sz="2000">
                <a:solidFill>
                  <a:schemeClr val="bg1"/>
                </a:solidFill>
                <a:latin typeface="Verdana Pro" panose="020B0604030504040204" pitchFamily="34" charset="0"/>
              </a:defRPr>
            </a:lvl4pPr>
            <a:lvl5pPr>
              <a:defRPr sz="2000">
                <a:solidFill>
                  <a:schemeClr val="bg1"/>
                </a:solidFill>
                <a:latin typeface="Verdana Pro" panose="020B060403050404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0956594"/>
      </p:ext>
    </p:extLst>
  </p:cSld>
  <p:clrMapOvr>
    <a:masterClrMapping/>
  </p:clrMapOvr>
  <p:hf sldNum="0" hdr="0" ftr="0" dt="0"/>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B0A457F-73DC-7E4D-B3B4-5BD26D08B407}"/>
              </a:ext>
            </a:extLst>
          </p:cNvPr>
          <p:cNvSpPr/>
          <p:nvPr userDrawn="1"/>
        </p:nvSpPr>
        <p:spPr>
          <a:xfrm>
            <a:off x="1" y="0"/>
            <a:ext cx="12192000" cy="1614384"/>
          </a:xfrm>
          <a:prstGeom prst="rect">
            <a:avLst/>
          </a:prstGeom>
          <a:solidFill>
            <a:srgbClr val="0619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p>
        </p:txBody>
      </p:sp>
      <p:sp>
        <p:nvSpPr>
          <p:cNvPr id="3" name="Text Placeholder 2"/>
          <p:cNvSpPr>
            <a:spLocks noGrp="1"/>
          </p:cNvSpPr>
          <p:nvPr>
            <p:ph type="body" idx="1"/>
          </p:nvPr>
        </p:nvSpPr>
        <p:spPr>
          <a:xfrm>
            <a:off x="5306291" y="1995055"/>
            <a:ext cx="6078727" cy="405675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2">
            <a:extLst>
              <a:ext uri="{FF2B5EF4-FFF2-40B4-BE49-F238E27FC236}">
                <a16:creationId xmlns:a16="http://schemas.microsoft.com/office/drawing/2014/main" id="{654D34F1-F0DD-DD40-AFD5-41643D8952D1}"/>
              </a:ext>
            </a:extLst>
          </p:cNvPr>
          <p:cNvPicPr>
            <a:picLocks noChangeAspect="1" noChangeArrowheads="1"/>
          </p:cNvPicPr>
          <p:nvPr userDrawn="1"/>
        </p:nvPicPr>
        <p:blipFill>
          <a:blip r:embed="rId4">
            <a:alphaModFix/>
            <a:extLst>
              <a:ext uri="{28A0092B-C50C-407E-A947-70E740481C1C}">
                <a14:useLocalDpi xmlns:a14="http://schemas.microsoft.com/office/drawing/2010/main" val="0"/>
              </a:ext>
            </a:extLst>
          </a:blip>
          <a:srcRect/>
          <a:stretch>
            <a:fillRect/>
          </a:stretch>
        </p:blipFill>
        <p:spPr bwMode="auto">
          <a:xfrm>
            <a:off x="0" y="0"/>
            <a:ext cx="2867891" cy="1614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390774"/>
      </p:ext>
    </p:extLst>
  </p:cSld>
  <p:clrMap bg1="lt1" tx1="dk1" bg2="lt2" tx2="dk2" accent1="accent1" accent2="accent2" accent3="accent3" accent4="accent4" accent5="accent5" accent6="accent6" hlink="hlink" folHlink="folHlink"/>
  <p:sldLayoutIdLst>
    <p:sldLayoutId id="2147484402" r:id="rId1"/>
    <p:sldLayoutId id="2147484414" r:id="rId2"/>
  </p:sldLayoutIdLst>
  <p:hf sldNum="0" hdr="0" ftr="0" dt="0"/>
  <p:txStyles>
    <p:titleStyle>
      <a:lvl1pPr algn="ctr" defTabSz="914400" rtl="0" eaLnBrk="1" latinLnBrk="0" hangingPunct="1">
        <a:lnSpc>
          <a:spcPct val="85000"/>
        </a:lnSpc>
        <a:spcBef>
          <a:spcPct val="0"/>
        </a:spcBef>
        <a:buNone/>
        <a:defRPr sz="4000" b="0" i="0" kern="1200" cap="none" spc="-150">
          <a:solidFill>
            <a:schemeClr val="bg1"/>
          </a:solidFill>
          <a:effectLst/>
          <a:latin typeface="Verdana Pro" panose="020B0604030504040204" pitchFamily="34" charset="0"/>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notesSlide" Target="../notesSlides/notesSlide5.xml"/><Relationship Id="rId9" Type="http://schemas.microsoft.com/office/2007/relationships/diagramDrawing" Target="../diagrams/drawing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AFF6205-92C5-164C-A6A9-DB82E6EB6DEB}"/>
              </a:ext>
            </a:extLst>
          </p:cNvPr>
          <p:cNvSpPr/>
          <p:nvPr/>
        </p:nvSpPr>
        <p:spPr>
          <a:xfrm>
            <a:off x="0" y="2200962"/>
            <a:ext cx="12191999" cy="2862322"/>
          </a:xfrm>
          <a:prstGeom prst="rect">
            <a:avLst/>
          </a:prstGeom>
        </p:spPr>
        <p:txBody>
          <a:bodyPr wrap="square">
            <a:spAutoFit/>
          </a:bodyPr>
          <a:lstStyle/>
          <a:p>
            <a:pPr algn="ctr"/>
            <a:r>
              <a:rPr lang="en-US" sz="3600" b="1" dirty="0">
                <a:solidFill>
                  <a:schemeClr val="bg1"/>
                </a:solidFill>
                <a:latin typeface="Calibri" panose="020F0502020204030204" pitchFamily="34" charset="0"/>
                <a:cs typeface="Calibri" panose="020F0502020204030204" pitchFamily="34" charset="0"/>
              </a:rPr>
              <a:t>Why Mercury USA needs the Nessus Vulnerability Scanner</a:t>
            </a:r>
            <a:br>
              <a:rPr lang="en-US" sz="3600" b="1" dirty="0">
                <a:solidFill>
                  <a:schemeClr val="bg1"/>
                </a:solidFill>
                <a:latin typeface="Calibri" panose="020F0502020204030204" pitchFamily="34" charset="0"/>
                <a:cs typeface="Calibri" panose="020F0502020204030204" pitchFamily="34" charset="0"/>
              </a:rPr>
            </a:br>
            <a:br>
              <a:rPr lang="en-US" sz="3600" b="1" dirty="0">
                <a:solidFill>
                  <a:schemeClr val="bg1"/>
                </a:solidFill>
                <a:latin typeface="Calibri" panose="020F0502020204030204" pitchFamily="34" charset="0"/>
                <a:cs typeface="Calibri" panose="020F0502020204030204" pitchFamily="34" charset="0"/>
              </a:rPr>
            </a:br>
            <a:r>
              <a:rPr lang="en-US" sz="3600" b="1" dirty="0">
                <a:solidFill>
                  <a:schemeClr val="bg1"/>
                </a:solidFill>
                <a:latin typeface="Calibri" panose="020F0502020204030204" pitchFamily="34" charset="0"/>
                <a:cs typeface="Calibri" panose="020F0502020204030204" pitchFamily="34" charset="0"/>
              </a:rPr>
              <a:t>CMIT 421 6380</a:t>
            </a:r>
            <a:br>
              <a:rPr lang="en-US" sz="3600" b="1" dirty="0">
                <a:solidFill>
                  <a:schemeClr val="bg1"/>
                </a:solidFill>
                <a:latin typeface="Calibri" panose="020F0502020204030204" pitchFamily="34" charset="0"/>
                <a:cs typeface="Calibri" panose="020F0502020204030204" pitchFamily="34" charset="0"/>
              </a:rPr>
            </a:br>
            <a:r>
              <a:rPr lang="en-US" sz="3600" b="1" dirty="0">
                <a:solidFill>
                  <a:schemeClr val="bg1"/>
                </a:solidFill>
                <a:latin typeface="Calibri" panose="020F0502020204030204" pitchFamily="34" charset="0"/>
                <a:cs typeface="Calibri" panose="020F0502020204030204" pitchFamily="34" charset="0"/>
              </a:rPr>
              <a:t>Reece Zunino</a:t>
            </a:r>
            <a:br>
              <a:rPr lang="en-US" sz="3600" b="1" dirty="0">
                <a:solidFill>
                  <a:schemeClr val="bg1"/>
                </a:solidFill>
                <a:latin typeface="Calibri" panose="020F0502020204030204" pitchFamily="34" charset="0"/>
                <a:cs typeface="Calibri" panose="020F0502020204030204" pitchFamily="34" charset="0"/>
              </a:rPr>
            </a:br>
            <a:fld id="{F655FBE0-FE21-A04C-9998-CF907E00E6E6}" type="datetime4">
              <a:rPr lang="en-US" sz="3600" b="1" smtClean="0">
                <a:solidFill>
                  <a:schemeClr val="bg1"/>
                </a:solidFill>
                <a:latin typeface="Calibri" panose="020F0502020204030204" pitchFamily="34" charset="0"/>
                <a:cs typeface="Calibri" panose="020F0502020204030204" pitchFamily="34" charset="0"/>
              </a:rPr>
              <a:t>February 27, 2023</a:t>
            </a:fld>
            <a:endParaRPr lang="en-US" sz="3600" b="1" dirty="0">
              <a:solidFill>
                <a:schemeClr val="bg1"/>
              </a:solidFill>
              <a:latin typeface="Calibri" panose="020F0502020204030204" pitchFamily="34" charset="0"/>
              <a:cs typeface="Calibri" panose="020F0502020204030204" pitchFamily="34" charset="0"/>
            </a:endParaRPr>
          </a:p>
        </p:txBody>
      </p:sp>
      <p:pic>
        <p:nvPicPr>
          <p:cNvPr id="10" name="Intro">
            <a:hlinkClick r:id="" action="ppaction://media"/>
            <a:extLst>
              <a:ext uri="{FF2B5EF4-FFF2-40B4-BE49-F238E27FC236}">
                <a16:creationId xmlns:a16="http://schemas.microsoft.com/office/drawing/2014/main" id="{E29A2918-34AA-7DAA-14A0-9286831564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05322" y="5787887"/>
            <a:ext cx="609600" cy="609600"/>
          </a:xfrm>
          <a:prstGeom prst="rect">
            <a:avLst/>
          </a:prstGeom>
        </p:spPr>
      </p:pic>
    </p:spTree>
    <p:extLst>
      <p:ext uri="{BB962C8B-B14F-4D97-AF65-F5344CB8AC3E}">
        <p14:creationId xmlns:p14="http://schemas.microsoft.com/office/powerpoint/2010/main" val="1446352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1374"/>
    </mc:Choice>
    <mc:Fallback xmlns="">
      <p:transition spd="slow" advTm="2137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FB64BA3-578B-4F08-B774-916D51FACDB3}"/>
              </a:ext>
            </a:extLst>
          </p:cNvPr>
          <p:cNvSpPr>
            <a:spLocks noGrp="1"/>
          </p:cNvSpPr>
          <p:nvPr>
            <p:ph type="subTitle" idx="1"/>
          </p:nvPr>
        </p:nvSpPr>
        <p:spPr>
          <a:xfrm>
            <a:off x="498603" y="1605516"/>
            <a:ext cx="10888725" cy="1234440"/>
          </a:xfrm>
        </p:spPr>
        <p:txBody>
          <a:bodyPr>
            <a:noAutofit/>
          </a:bodyPr>
          <a:lstStyle/>
          <a:p>
            <a:pPr algn="l"/>
            <a:endParaRPr lang="en-US" sz="1600" i="1" spc="-90" dirty="0">
              <a:solidFill>
                <a:schemeClr val="bg1"/>
              </a:solidFill>
              <a:ea typeface="+mj-lt"/>
              <a:cs typeface="+mj-lt"/>
            </a:endParaRPr>
          </a:p>
          <a:p>
            <a:pPr algn="l"/>
            <a:r>
              <a:rPr lang="en-US" sz="1400" i="1" spc="-90" dirty="0">
                <a:solidFill>
                  <a:schemeClr val="bg1"/>
                </a:solidFill>
                <a:ea typeface="+mj-lt"/>
                <a:cs typeface="+mj-lt"/>
              </a:rPr>
              <a:t>[1] </a:t>
            </a:r>
            <a:r>
              <a:rPr lang="en-US" sz="1400" i="1" spc="-90" dirty="0" err="1">
                <a:solidFill>
                  <a:schemeClr val="bg1"/>
                </a:solidFill>
                <a:ea typeface="+mj-lt"/>
                <a:cs typeface="+mj-lt"/>
              </a:rPr>
              <a:t>Kness</a:t>
            </a:r>
            <a:r>
              <a:rPr lang="en-US" sz="1400" i="1" spc="-90" dirty="0">
                <a:solidFill>
                  <a:schemeClr val="bg1"/>
                </a:solidFill>
                <a:ea typeface="+mj-lt"/>
                <a:cs typeface="+mj-lt"/>
              </a:rPr>
              <a:t>, R. (2022, March 11). Logistics sector gets Uptick in ransomware attacks: Warning to defense industrial base. </a:t>
            </a:r>
            <a:r>
              <a:rPr lang="en-US" sz="1400" i="1" spc="-90" dirty="0" err="1">
                <a:solidFill>
                  <a:schemeClr val="bg1"/>
                </a:solidFill>
                <a:ea typeface="+mj-lt"/>
                <a:cs typeface="+mj-lt"/>
              </a:rPr>
              <a:t>ClearanceJobs</a:t>
            </a:r>
            <a:r>
              <a:rPr lang="en-US" sz="1400" i="1" spc="-90" dirty="0">
                <a:solidFill>
                  <a:schemeClr val="bg1"/>
                </a:solidFill>
                <a:ea typeface="+mj-lt"/>
                <a:cs typeface="+mj-lt"/>
              </a:rPr>
              <a:t>. https://news.clearancejobs.com/2022/03/11/logistics-sector-gets-uptick-in-ransomware-attacks-warning-to-defense-industrial-base/#:~:text=In%20December%202021%2C%20Hellman%20Worldwide,tons%20of%20air%20cargo%20shipments</a:t>
            </a:r>
          </a:p>
          <a:p>
            <a:pPr algn="l"/>
            <a:endParaRPr lang="en-US" sz="1400" i="1" spc="-90" dirty="0">
              <a:solidFill>
                <a:schemeClr val="bg1"/>
              </a:solidFill>
              <a:ea typeface="+mj-lt"/>
              <a:cs typeface="+mj-lt"/>
            </a:endParaRPr>
          </a:p>
          <a:p>
            <a:pPr algn="l"/>
            <a:r>
              <a:rPr lang="en-US" sz="1400" i="1" spc="-90" dirty="0">
                <a:solidFill>
                  <a:schemeClr val="bg1"/>
                </a:solidFill>
                <a:ea typeface="+mj-lt"/>
                <a:cs typeface="+mj-lt"/>
              </a:rPr>
              <a:t>[2] </a:t>
            </a:r>
            <a:r>
              <a:rPr lang="en-US" sz="1400" i="1" spc="-90" dirty="0" err="1">
                <a:solidFill>
                  <a:schemeClr val="bg1"/>
                </a:solidFill>
                <a:ea typeface="+mj-lt"/>
                <a:cs typeface="+mj-lt"/>
              </a:rPr>
              <a:t>Palmaers</a:t>
            </a:r>
            <a:r>
              <a:rPr lang="en-US" sz="1400" i="1" spc="-90" dirty="0">
                <a:solidFill>
                  <a:schemeClr val="bg1"/>
                </a:solidFill>
                <a:ea typeface="+mj-lt"/>
                <a:cs typeface="+mj-lt"/>
              </a:rPr>
              <a:t>, T. (2013, March 23). Implementing a vulnerability management process. https://www.sans.org/white-papers/34180/. https://sansorg.egnyte.com/dl/2IL7fioFhM</a:t>
            </a:r>
          </a:p>
          <a:p>
            <a:pPr algn="l"/>
            <a:endParaRPr lang="en-US" sz="1400" i="1" spc="-90" dirty="0">
              <a:solidFill>
                <a:schemeClr val="bg1"/>
              </a:solidFill>
              <a:ea typeface="+mj-lt"/>
              <a:cs typeface="+mj-lt"/>
            </a:endParaRPr>
          </a:p>
          <a:p>
            <a:pPr algn="l"/>
            <a:r>
              <a:rPr lang="en-US" sz="1400" i="1" spc="-90" dirty="0">
                <a:solidFill>
                  <a:schemeClr val="bg1"/>
                </a:solidFill>
                <a:ea typeface="+mj-lt"/>
                <a:cs typeface="+mj-lt"/>
              </a:rPr>
              <a:t>[3] Robb, D. (2022, August 2). Top vulnerability management tools for 2022. </a:t>
            </a:r>
            <a:r>
              <a:rPr lang="en-US" sz="1400" i="1" spc="-90" dirty="0" err="1">
                <a:solidFill>
                  <a:schemeClr val="bg1"/>
                </a:solidFill>
                <a:ea typeface="+mj-lt"/>
                <a:cs typeface="+mj-lt"/>
              </a:rPr>
              <a:t>eSecurityPlanet</a:t>
            </a:r>
            <a:r>
              <a:rPr lang="en-US" sz="1400" i="1" spc="-90" dirty="0">
                <a:solidFill>
                  <a:schemeClr val="bg1"/>
                </a:solidFill>
                <a:ea typeface="+mj-lt"/>
                <a:cs typeface="+mj-lt"/>
              </a:rPr>
              <a:t>. https://www.esecurityplanet.com/products/vulnerability-management-software/</a:t>
            </a:r>
          </a:p>
          <a:p>
            <a:pPr algn="l"/>
            <a:endParaRPr lang="en-US" sz="1400" i="1" spc="-90" dirty="0">
              <a:solidFill>
                <a:schemeClr val="bg1"/>
              </a:solidFill>
              <a:ea typeface="+mj-lt"/>
              <a:cs typeface="+mj-lt"/>
            </a:endParaRPr>
          </a:p>
          <a:p>
            <a:pPr algn="l"/>
            <a:r>
              <a:rPr lang="en-US" sz="1400" i="1" spc="-90" dirty="0">
                <a:solidFill>
                  <a:schemeClr val="bg1"/>
                </a:solidFill>
                <a:ea typeface="+mj-lt"/>
                <a:cs typeface="+mj-lt"/>
              </a:rPr>
              <a:t>[4] Tech2020. (2021, January 18). What is NESSUS and how does it work? </a:t>
            </a:r>
            <a:r>
              <a:rPr lang="en-US" sz="1400" i="1" spc="-90" dirty="0" err="1">
                <a:solidFill>
                  <a:schemeClr val="bg1"/>
                </a:solidFill>
                <a:ea typeface="+mj-lt"/>
                <a:cs typeface="+mj-lt"/>
              </a:rPr>
              <a:t>ITperfection</a:t>
            </a:r>
            <a:r>
              <a:rPr lang="en-US" sz="1400" i="1" spc="-90" dirty="0">
                <a:solidFill>
                  <a:schemeClr val="bg1"/>
                </a:solidFill>
                <a:ea typeface="+mj-lt"/>
                <a:cs typeface="+mj-lt"/>
              </a:rPr>
              <a:t> - Network Security. https://www.itperfection.com/network-security/network-monitoring/what-is-nessus-and-how-does-it-work-network-munitoring-vulnerabilit-scaning-security-data-windows-unix-linux/</a:t>
            </a:r>
          </a:p>
          <a:p>
            <a:pPr algn="l"/>
            <a:endParaRPr lang="en-US" sz="1400" i="1" spc="-90" dirty="0">
              <a:solidFill>
                <a:schemeClr val="bg1"/>
              </a:solidFill>
              <a:ea typeface="+mj-lt"/>
              <a:cs typeface="+mj-lt"/>
            </a:endParaRPr>
          </a:p>
          <a:p>
            <a:pPr algn="l"/>
            <a:r>
              <a:rPr lang="en-US" sz="1400" i="1" spc="-90" dirty="0">
                <a:solidFill>
                  <a:schemeClr val="bg1"/>
                </a:solidFill>
                <a:ea typeface="+mj-lt"/>
                <a:cs typeface="+mj-lt"/>
              </a:rPr>
              <a:t>[5] Tenable. (n.d.). Download Nessus vulnerability assessment | Nessus®. Tenable®. https://www.tenable.com/products/nessus</a:t>
            </a:r>
          </a:p>
        </p:txBody>
      </p:sp>
      <p:sp>
        <p:nvSpPr>
          <p:cNvPr id="5" name="Subtitle 2">
            <a:extLst>
              <a:ext uri="{FF2B5EF4-FFF2-40B4-BE49-F238E27FC236}">
                <a16:creationId xmlns:a16="http://schemas.microsoft.com/office/drawing/2014/main" id="{35AECA7D-140C-DC4D-ADF7-10DD2DCB1B65}"/>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0" rIns="91440" bIns="0" rtlCol="0" anchor="ctr" anchorCtr="0">
            <a:normAutofit/>
          </a:bodyPr>
          <a:lstStyle>
            <a:lvl1pPr marL="0" indent="0" algn="ctr" defTabSz="914400" rtl="0" eaLnBrk="1" latinLnBrk="0" hangingPunct="1">
              <a:lnSpc>
                <a:spcPct val="100000"/>
              </a:lnSpc>
              <a:spcBef>
                <a:spcPts val="1000"/>
              </a:spcBef>
              <a:buClr>
                <a:schemeClr val="accent1"/>
              </a:buClr>
              <a:buSzPct val="110000"/>
              <a:buFont typeface="Wingdings" panose="05000000000000000000" pitchFamily="2" charset="2"/>
              <a:buNone/>
              <a:defRPr sz="1800" b="0" kern="1200">
                <a:solidFill>
                  <a:srgbClr val="FFFEFF"/>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800" kern="1200">
                <a:solidFill>
                  <a:schemeClr val="dk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800" kern="1200">
                <a:solidFill>
                  <a:schemeClr val="dk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9pPr>
          </a:lstStyle>
          <a:p>
            <a:endParaRPr lang="en-US" sz="3150" b="1" i="1" spc="-90">
              <a:solidFill>
                <a:schemeClr val="bg1"/>
              </a:solidFill>
              <a:latin typeface="Calibri" panose="020F0502020204030204" pitchFamily="34" charset="0"/>
              <a:ea typeface="+mj-ea"/>
              <a:cs typeface="Calibri" panose="020F0502020204030204" pitchFamily="34" charset="0"/>
            </a:endParaRPr>
          </a:p>
          <a:p>
            <a:pPr algn="l"/>
            <a:r>
              <a:rPr lang="en-US" sz="3200" b="1" i="1">
                <a:solidFill>
                  <a:schemeClr val="bg1"/>
                </a:solidFill>
                <a:latin typeface="Verdana Pro" panose="020B0604020202020204" pitchFamily="34" charset="0"/>
                <a:ea typeface="+mj-ea"/>
                <a:cs typeface="LilyUPC" panose="020B0502040204020203" pitchFamily="34" charset="-34"/>
              </a:rPr>
              <a:t>REFERENCES</a:t>
            </a:r>
            <a:endParaRPr lang="en-US" sz="3150" b="1" i="1">
              <a:solidFill>
                <a:schemeClr val="bg1"/>
              </a:solidFill>
              <a:latin typeface="Calibri" panose="020F0502020204030204" pitchFamily="34" charset="0"/>
              <a:ea typeface="+mj-ea"/>
              <a:cs typeface="Calibri" panose="020F0502020204030204" pitchFamily="34" charset="0"/>
            </a:endParaRPr>
          </a:p>
          <a:p>
            <a:endParaRPr lang="en-US" i="1"/>
          </a:p>
          <a:p>
            <a:endParaRPr lang="en-US"/>
          </a:p>
        </p:txBody>
      </p:sp>
      <p:sp>
        <p:nvSpPr>
          <p:cNvPr id="10" name="Slide Number Placeholder 5">
            <a:extLst>
              <a:ext uri="{FF2B5EF4-FFF2-40B4-BE49-F238E27FC236}">
                <a16:creationId xmlns:a16="http://schemas.microsoft.com/office/drawing/2014/main" id="{ADFEEFAC-E7D1-4FB6-9DD5-EE82695AAA3B}"/>
              </a:ext>
            </a:extLst>
          </p:cNvPr>
          <p:cNvSpPr txBox="1">
            <a:spLocks/>
          </p:cNvSpPr>
          <p:nvPr/>
        </p:nvSpPr>
        <p:spPr>
          <a:xfrm>
            <a:off x="10472928" y="6227064"/>
            <a:ext cx="914400" cy="320040"/>
          </a:xfrm>
          <a:prstGeom prst="rect">
            <a:avLst/>
          </a:prstGeom>
          <a:noFill/>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D22F896-40B5-4ADD-8801-0D06FADFA095}" type="slidenum">
              <a:rPr lang="en-US" smtClean="0"/>
              <a:pPr/>
              <a:t>10</a:t>
            </a:fld>
            <a:endParaRPr lang="en-US"/>
          </a:p>
        </p:txBody>
      </p:sp>
    </p:spTree>
    <p:extLst>
      <p:ext uri="{BB962C8B-B14F-4D97-AF65-F5344CB8AC3E}">
        <p14:creationId xmlns:p14="http://schemas.microsoft.com/office/powerpoint/2010/main" val="39514506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F28E2977-008F-244C-B8EC-142DE24B1220}"/>
              </a:ext>
            </a:extLst>
          </p:cNvPr>
          <p:cNvSpPr txBox="1">
            <a:spLocks/>
          </p:cNvSpPr>
          <p:nvPr/>
        </p:nvSpPr>
        <p:spPr>
          <a:xfrm>
            <a:off x="2835668" y="-1"/>
            <a:ext cx="9356332" cy="1654139"/>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a:solidFill>
                  <a:schemeClr val="bg1"/>
                </a:solidFill>
                <a:latin typeface="Verdana Pro" panose="020B0604020202020204" pitchFamily="34" charset="0"/>
                <a:ea typeface="+mj-ea"/>
                <a:cs typeface="LilyUPC" panose="020B0502040204020203" pitchFamily="34" charset="-34"/>
              </a:rPr>
              <a:t>AGENDA</a:t>
            </a:r>
            <a:endParaRPr lang="en-US"/>
          </a:p>
        </p:txBody>
      </p:sp>
      <p:graphicFrame>
        <p:nvGraphicFramePr>
          <p:cNvPr id="7" name="Diagram 6">
            <a:extLst>
              <a:ext uri="{FF2B5EF4-FFF2-40B4-BE49-F238E27FC236}">
                <a16:creationId xmlns:a16="http://schemas.microsoft.com/office/drawing/2014/main" id="{3721B044-4A65-49FF-A397-762F9EEB307A}"/>
              </a:ext>
            </a:extLst>
          </p:cNvPr>
          <p:cNvGraphicFramePr/>
          <p:nvPr>
            <p:extLst>
              <p:ext uri="{D42A27DB-BD31-4B8C-83A1-F6EECF244321}">
                <p14:modId xmlns:p14="http://schemas.microsoft.com/office/powerpoint/2010/main" val="2442738034"/>
              </p:ext>
            </p:extLst>
          </p:nvPr>
        </p:nvGraphicFramePr>
        <p:xfrm>
          <a:off x="1594883" y="2043941"/>
          <a:ext cx="7469963" cy="37353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9" name="Slide Number Placeholder 5">
            <a:extLst>
              <a:ext uri="{FF2B5EF4-FFF2-40B4-BE49-F238E27FC236}">
                <a16:creationId xmlns:a16="http://schemas.microsoft.com/office/drawing/2014/main" id="{53525D3C-B6AA-461B-9425-6D01AD756D49}"/>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2</a:t>
            </a:fld>
            <a:endParaRPr lang="en-US"/>
          </a:p>
        </p:txBody>
      </p:sp>
      <p:sp>
        <p:nvSpPr>
          <p:cNvPr id="10" name="Footer Placeholder 4">
            <a:extLst>
              <a:ext uri="{FF2B5EF4-FFF2-40B4-BE49-F238E27FC236}">
                <a16:creationId xmlns:a16="http://schemas.microsoft.com/office/drawing/2014/main" id="{EB1CA0CD-31E9-4F15-93AA-8ADB41FB7635}"/>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pic>
        <p:nvPicPr>
          <p:cNvPr id="2" name="Recorded Sound">
            <a:hlinkClick r:id="" action="ppaction://media"/>
            <a:extLst>
              <a:ext uri="{FF2B5EF4-FFF2-40B4-BE49-F238E27FC236}">
                <a16:creationId xmlns:a16="http://schemas.microsoft.com/office/drawing/2014/main" id="{44997DC0-9EC5-C8FD-4200-87921143C68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472928" y="5393590"/>
            <a:ext cx="609600" cy="609600"/>
          </a:xfrm>
          <a:prstGeom prst="rect">
            <a:avLst/>
          </a:prstGeom>
        </p:spPr>
      </p:pic>
    </p:spTree>
    <p:extLst>
      <p:ext uri="{BB962C8B-B14F-4D97-AF65-F5344CB8AC3E}">
        <p14:creationId xmlns:p14="http://schemas.microsoft.com/office/powerpoint/2010/main" val="2396572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6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D29FE902-800A-FC40-911F-7DD33E898B87}"/>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a:solidFill>
                  <a:schemeClr val="bg1"/>
                </a:solidFill>
                <a:latin typeface="Verdana Pro" panose="020B0604030504040204" pitchFamily="34" charset="0"/>
                <a:ea typeface="+mj-ea"/>
                <a:cs typeface="LilyUPC" panose="020B0502040204020203" pitchFamily="34" charset="-34"/>
              </a:rPr>
              <a:t>1: OUR BUSINESS CASE</a:t>
            </a:r>
            <a:endParaRPr lang="en-US" sz="2600"/>
          </a:p>
        </p:txBody>
      </p:sp>
      <p:sp>
        <p:nvSpPr>
          <p:cNvPr id="6" name="Slide Number Placeholder 5">
            <a:extLst>
              <a:ext uri="{FF2B5EF4-FFF2-40B4-BE49-F238E27FC236}">
                <a16:creationId xmlns:a16="http://schemas.microsoft.com/office/drawing/2014/main" id="{F801B17F-2BB3-43ED-8F73-6A7695E5212B}"/>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3</a:t>
            </a:fld>
            <a:endParaRPr lang="en-US"/>
          </a:p>
        </p:txBody>
      </p:sp>
      <p:sp>
        <p:nvSpPr>
          <p:cNvPr id="8" name="Footer Placeholder 4">
            <a:extLst>
              <a:ext uri="{FF2B5EF4-FFF2-40B4-BE49-F238E27FC236}">
                <a16:creationId xmlns:a16="http://schemas.microsoft.com/office/drawing/2014/main" id="{FC714E22-8AB0-4370-9584-937212336A70}"/>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sp>
        <p:nvSpPr>
          <p:cNvPr id="10" name="Subtitle 2">
            <a:extLst>
              <a:ext uri="{FF2B5EF4-FFF2-40B4-BE49-F238E27FC236}">
                <a16:creationId xmlns:a16="http://schemas.microsoft.com/office/drawing/2014/main" id="{E5F4EC14-B103-465B-AB90-A5E8D4B83611}"/>
              </a:ext>
            </a:extLst>
          </p:cNvPr>
          <p:cNvSpPr txBox="1">
            <a:spLocks/>
          </p:cNvSpPr>
          <p:nvPr/>
        </p:nvSpPr>
        <p:spPr>
          <a:xfrm>
            <a:off x="498603" y="1722319"/>
            <a:ext cx="11239741" cy="1234440"/>
          </a:xfrm>
          <a:prstGeom prst="rect">
            <a:avLst/>
          </a:prstGeom>
        </p:spPr>
        <p:txBody>
          <a:bodyPr vert="horz" lIns="91440" tIns="45720" rIns="91440" bIns="45720" rtlCol="0" anchor="t">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32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8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800" spc="-90" dirty="0">
                <a:latin typeface="Verdana Pro"/>
                <a:ea typeface="+mj-lt"/>
                <a:cs typeface="+mj-lt"/>
              </a:rPr>
              <a:t>Logistics businesses and transportation sectors like Mercury USA are targets for hackers.</a:t>
            </a:r>
          </a:p>
          <a:p>
            <a:r>
              <a:rPr lang="en-US" sz="2800" spc="-90" dirty="0">
                <a:latin typeface="Verdana Pro"/>
                <a:ea typeface="+mj-lt"/>
                <a:cs typeface="+mj-lt"/>
              </a:rPr>
              <a:t>Securing our network and protecting our company and customers are a number one priority in our digital space.</a:t>
            </a:r>
          </a:p>
          <a:p>
            <a:r>
              <a:rPr lang="en-US" sz="2800" spc="-90" dirty="0">
                <a:latin typeface="Verdana Pro"/>
                <a:ea typeface="+mj-lt"/>
                <a:cs typeface="+mj-lt"/>
              </a:rPr>
              <a:t>The above goal can be accomplished by:</a:t>
            </a:r>
          </a:p>
          <a:p>
            <a:pPr lvl="1"/>
            <a:r>
              <a:rPr lang="en-US" sz="2400" spc="-90" dirty="0">
                <a:latin typeface="Verdana Pro"/>
                <a:ea typeface="+mj-lt"/>
                <a:cs typeface="+mj-lt"/>
              </a:rPr>
              <a:t>Ensuring our network is secure from threats</a:t>
            </a:r>
          </a:p>
          <a:p>
            <a:pPr lvl="1"/>
            <a:r>
              <a:rPr lang="en-US" sz="2400" spc="-90" dirty="0">
                <a:latin typeface="Verdana Pro"/>
                <a:ea typeface="+mj-lt"/>
                <a:cs typeface="+mj-lt"/>
              </a:rPr>
              <a:t>Maintain the standards that are outlined by the PCI-DSS</a:t>
            </a:r>
          </a:p>
          <a:p>
            <a:pPr lvl="1"/>
            <a:r>
              <a:rPr lang="en-US" sz="2400" spc="-90" dirty="0">
                <a:latin typeface="Verdana Pro"/>
                <a:ea typeface="+mj-lt"/>
                <a:cs typeface="+mj-lt"/>
              </a:rPr>
              <a:t>Adopt new security policies and vulnerability management tools</a:t>
            </a:r>
            <a:endParaRPr lang="en-US" sz="2400" dirty="0">
              <a:latin typeface="Verdana Pro"/>
            </a:endParaRPr>
          </a:p>
        </p:txBody>
      </p:sp>
      <p:pic>
        <p:nvPicPr>
          <p:cNvPr id="2" name="Recorded Sound">
            <a:hlinkClick r:id="" action="ppaction://media"/>
            <a:extLst>
              <a:ext uri="{FF2B5EF4-FFF2-40B4-BE49-F238E27FC236}">
                <a16:creationId xmlns:a16="http://schemas.microsoft.com/office/drawing/2014/main" id="{36554488-F112-5542-2573-53C41E7A56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27258" y="5244483"/>
            <a:ext cx="609600" cy="609600"/>
          </a:xfrm>
          <a:prstGeom prst="rect">
            <a:avLst/>
          </a:prstGeom>
        </p:spPr>
      </p:pic>
    </p:spTree>
    <p:extLst>
      <p:ext uri="{BB962C8B-B14F-4D97-AF65-F5344CB8AC3E}">
        <p14:creationId xmlns:p14="http://schemas.microsoft.com/office/powerpoint/2010/main" val="2674509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32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D29FE902-800A-FC40-911F-7DD33E898B87}"/>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a:solidFill>
                  <a:schemeClr val="bg1"/>
                </a:solidFill>
                <a:latin typeface="Verdana Pro" panose="020B0604030504040204" pitchFamily="34" charset="0"/>
                <a:ea typeface="+mj-ea"/>
                <a:cs typeface="LilyUPC" panose="020B0502040204020203" pitchFamily="34" charset="-34"/>
              </a:rPr>
              <a:t>2: OUR SECURITY POSTURE</a:t>
            </a:r>
            <a:endParaRPr lang="en-US" sz="2600"/>
          </a:p>
        </p:txBody>
      </p:sp>
      <p:sp>
        <p:nvSpPr>
          <p:cNvPr id="6" name="Slide Number Placeholder 5">
            <a:extLst>
              <a:ext uri="{FF2B5EF4-FFF2-40B4-BE49-F238E27FC236}">
                <a16:creationId xmlns:a16="http://schemas.microsoft.com/office/drawing/2014/main" id="{F801B17F-2BB3-43ED-8F73-6A7695E5212B}"/>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4</a:t>
            </a:fld>
            <a:endParaRPr lang="en-US"/>
          </a:p>
        </p:txBody>
      </p:sp>
      <p:sp>
        <p:nvSpPr>
          <p:cNvPr id="8" name="Footer Placeholder 4">
            <a:extLst>
              <a:ext uri="{FF2B5EF4-FFF2-40B4-BE49-F238E27FC236}">
                <a16:creationId xmlns:a16="http://schemas.microsoft.com/office/drawing/2014/main" id="{FC714E22-8AB0-4370-9584-937212336A70}"/>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sp>
        <p:nvSpPr>
          <p:cNvPr id="10" name="Subtitle 2">
            <a:extLst>
              <a:ext uri="{FF2B5EF4-FFF2-40B4-BE49-F238E27FC236}">
                <a16:creationId xmlns:a16="http://schemas.microsoft.com/office/drawing/2014/main" id="{4AF26B5A-1618-4CE5-870C-3D325B7FAD6B}"/>
              </a:ext>
            </a:extLst>
          </p:cNvPr>
          <p:cNvSpPr txBox="1">
            <a:spLocks/>
          </p:cNvSpPr>
          <p:nvPr/>
        </p:nvSpPr>
        <p:spPr>
          <a:xfrm>
            <a:off x="476129" y="1776042"/>
            <a:ext cx="11239741" cy="1234440"/>
          </a:xfrm>
          <a:prstGeom prst="rect">
            <a:avLst/>
          </a:prstGeom>
        </p:spPr>
        <p:txBody>
          <a:bodyPr vert="horz" lIns="91440" tIns="45720" rIns="91440" bIns="45720" rtlCol="0" anchor="t">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32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8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800" spc="-90" dirty="0">
                <a:latin typeface="Verdana Pro"/>
                <a:ea typeface="+mj-lt"/>
                <a:cs typeface="+mj-lt"/>
              </a:rPr>
              <a:t>A recent scan </a:t>
            </a:r>
            <a:r>
              <a:rPr lang="en-GB" sz="2800" spc="-90" dirty="0">
                <a:latin typeface="Verdana Pro"/>
                <a:ea typeface="+mj-lt"/>
                <a:cs typeface="+mj-lt"/>
              </a:rPr>
              <a:t>with our trial of the Nessus VM tool revealed that our systems are not secure and </a:t>
            </a:r>
            <a:r>
              <a:rPr lang="en-US" sz="2800" spc="-90" dirty="0">
                <a:latin typeface="Verdana Pro"/>
                <a:ea typeface="+mj-lt"/>
                <a:cs typeface="+mj-lt"/>
              </a:rPr>
              <a:t>vulnerable.</a:t>
            </a:r>
          </a:p>
          <a:p>
            <a:r>
              <a:rPr lang="en-US" sz="2800" spc="-90" dirty="0">
                <a:latin typeface="Verdana Pro"/>
                <a:ea typeface="+mj-lt"/>
                <a:cs typeface="+mj-lt"/>
              </a:rPr>
              <a:t>We currently have 12 critical issues with our network that need immediate resolution.</a:t>
            </a:r>
          </a:p>
          <a:p>
            <a:r>
              <a:rPr lang="en-US" sz="2800" spc="-90" dirty="0">
                <a:latin typeface="Verdana Pro"/>
                <a:ea typeface="+mj-lt"/>
                <a:cs typeface="+mj-lt"/>
              </a:rPr>
              <a:t>Here are some examples that could affect our business as well:</a:t>
            </a:r>
          </a:p>
          <a:p>
            <a:pPr lvl="1"/>
            <a:r>
              <a:rPr lang="en-US" sz="2000" spc="-90" dirty="0">
                <a:latin typeface="Verdana Pro"/>
                <a:ea typeface="+mj-lt"/>
                <a:cs typeface="+mj-lt"/>
              </a:rPr>
              <a:t>Hellman Worldwide logistics was hit with a ransomware attack. The company was locked down for weeks, losing millions of dollars[1].</a:t>
            </a:r>
          </a:p>
          <a:p>
            <a:pPr lvl="1"/>
            <a:r>
              <a:rPr lang="en-US" sz="2000" spc="-90" dirty="0">
                <a:latin typeface="Verdana Pro"/>
                <a:ea typeface="+mj-lt"/>
                <a:cs typeface="+mj-lt"/>
              </a:rPr>
              <a:t>Expeditors data in Seattle was attacked by cybercriminals, forcing the shutdown of most of its IT network. This cost the company billions of dollars in losses[1].</a:t>
            </a:r>
          </a:p>
          <a:p>
            <a:pPr lvl="1"/>
            <a:endParaRPr lang="en-US" sz="2000" dirty="0">
              <a:latin typeface="Verdana Pro"/>
            </a:endParaRPr>
          </a:p>
        </p:txBody>
      </p:sp>
      <p:pic>
        <p:nvPicPr>
          <p:cNvPr id="2" name="Recorded Sound">
            <a:hlinkClick r:id="" action="ppaction://media"/>
            <a:extLst>
              <a:ext uri="{FF2B5EF4-FFF2-40B4-BE49-F238E27FC236}">
                <a16:creationId xmlns:a16="http://schemas.microsoft.com/office/drawing/2014/main" id="{D3E31B44-9B27-923B-438D-F59C9D0898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87328" y="5937504"/>
            <a:ext cx="609600" cy="609600"/>
          </a:xfrm>
          <a:prstGeom prst="rect">
            <a:avLst/>
          </a:prstGeom>
        </p:spPr>
      </p:pic>
    </p:spTree>
    <p:extLst>
      <p:ext uri="{BB962C8B-B14F-4D97-AF65-F5344CB8AC3E}">
        <p14:creationId xmlns:p14="http://schemas.microsoft.com/office/powerpoint/2010/main" val="1403210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2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BFD1C987-CDB1-4CDD-9D3B-D19B36FA4A6B}"/>
              </a:ext>
            </a:extLst>
          </p:cNvPr>
          <p:cNvGraphicFramePr/>
          <p:nvPr>
            <p:extLst>
              <p:ext uri="{D42A27DB-BD31-4B8C-83A1-F6EECF244321}">
                <p14:modId xmlns:p14="http://schemas.microsoft.com/office/powerpoint/2010/main" val="4168256437"/>
              </p:ext>
            </p:extLst>
          </p:nvPr>
        </p:nvGraphicFramePr>
        <p:xfrm>
          <a:off x="3043581" y="1975262"/>
          <a:ext cx="5240655" cy="41814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6" name="Subtitle 2">
            <a:extLst>
              <a:ext uri="{FF2B5EF4-FFF2-40B4-BE49-F238E27FC236}">
                <a16:creationId xmlns:a16="http://schemas.microsoft.com/office/drawing/2014/main" id="{F28E2977-008F-244C-B8EC-142DE24B1220}"/>
              </a:ext>
            </a:extLst>
          </p:cNvPr>
          <p:cNvSpPr txBox="1">
            <a:spLocks/>
          </p:cNvSpPr>
          <p:nvPr/>
        </p:nvSpPr>
        <p:spPr>
          <a:xfrm>
            <a:off x="2835668" y="-1"/>
            <a:ext cx="9356332" cy="1654139"/>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a:solidFill>
                  <a:schemeClr val="bg1"/>
                </a:solidFill>
                <a:latin typeface="Verdana Pro" panose="020B0604020202020204" pitchFamily="34" charset="0"/>
                <a:ea typeface="+mj-ea"/>
                <a:cs typeface="LilyUPC" panose="020B0502040204020203" pitchFamily="34" charset="-34"/>
              </a:rPr>
              <a:t>3: OUR VM PROCESS</a:t>
            </a:r>
          </a:p>
        </p:txBody>
      </p:sp>
      <p:sp>
        <p:nvSpPr>
          <p:cNvPr id="5" name="Slide Number Placeholder 5">
            <a:extLst>
              <a:ext uri="{FF2B5EF4-FFF2-40B4-BE49-F238E27FC236}">
                <a16:creationId xmlns:a16="http://schemas.microsoft.com/office/drawing/2014/main" id="{9F8A3AFB-F0B9-413B-BF66-5B5325E60BA5}"/>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5</a:t>
            </a:fld>
            <a:endParaRPr lang="en-US"/>
          </a:p>
        </p:txBody>
      </p:sp>
      <p:sp>
        <p:nvSpPr>
          <p:cNvPr id="7" name="Footer Placeholder 4">
            <a:extLst>
              <a:ext uri="{FF2B5EF4-FFF2-40B4-BE49-F238E27FC236}">
                <a16:creationId xmlns:a16="http://schemas.microsoft.com/office/drawing/2014/main" id="{36CC5A54-B017-4A09-9A2C-F60ABFD1E13C}"/>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pic>
        <p:nvPicPr>
          <p:cNvPr id="2" name="Recorded Sound">
            <a:hlinkClick r:id="" action="ppaction://media"/>
            <a:extLst>
              <a:ext uri="{FF2B5EF4-FFF2-40B4-BE49-F238E27FC236}">
                <a16:creationId xmlns:a16="http://schemas.microsoft.com/office/drawing/2014/main" id="{175926E5-26FC-869E-6587-7A00EBD29ED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930128" y="5165929"/>
            <a:ext cx="609600" cy="609600"/>
          </a:xfrm>
          <a:prstGeom prst="rect">
            <a:avLst/>
          </a:prstGeom>
        </p:spPr>
      </p:pic>
    </p:spTree>
    <p:extLst>
      <p:ext uri="{BB962C8B-B14F-4D97-AF65-F5344CB8AC3E}">
        <p14:creationId xmlns:p14="http://schemas.microsoft.com/office/powerpoint/2010/main" val="3277339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12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FB9FFB92-4C5E-FC4C-B189-2C5D58EAED9C}"/>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a:solidFill>
                  <a:schemeClr val="bg1"/>
                </a:solidFill>
                <a:latin typeface="Verdana Pro" panose="020B0604030504040204" pitchFamily="34" charset="0"/>
                <a:ea typeface="+mj-ea"/>
                <a:cs typeface="LilyUPC" panose="020B0502040204020203" pitchFamily="34" charset="-34"/>
              </a:rPr>
              <a:t>4A: WE NEED A GOOD SCANNER</a:t>
            </a:r>
            <a:endParaRPr lang="en-US" sz="2600" i="1">
              <a:latin typeface="Verdana Pro" panose="020B0604030504040204" pitchFamily="34" charset="0"/>
            </a:endParaRPr>
          </a:p>
        </p:txBody>
      </p:sp>
      <p:sp>
        <p:nvSpPr>
          <p:cNvPr id="4" name="Slide Number Placeholder 5">
            <a:extLst>
              <a:ext uri="{FF2B5EF4-FFF2-40B4-BE49-F238E27FC236}">
                <a16:creationId xmlns:a16="http://schemas.microsoft.com/office/drawing/2014/main" id="{21B0F3F0-D23C-40E6-9892-5FD79DFADEFC}"/>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6</a:t>
            </a:fld>
            <a:endParaRPr lang="en-US"/>
          </a:p>
        </p:txBody>
      </p:sp>
      <p:sp>
        <p:nvSpPr>
          <p:cNvPr id="6" name="Footer Placeholder 4">
            <a:extLst>
              <a:ext uri="{FF2B5EF4-FFF2-40B4-BE49-F238E27FC236}">
                <a16:creationId xmlns:a16="http://schemas.microsoft.com/office/drawing/2014/main" id="{5C705B9D-3730-4452-8237-A48E8A3DB5E5}"/>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sp>
        <p:nvSpPr>
          <p:cNvPr id="11" name="Subtitle 2">
            <a:extLst>
              <a:ext uri="{FF2B5EF4-FFF2-40B4-BE49-F238E27FC236}">
                <a16:creationId xmlns:a16="http://schemas.microsoft.com/office/drawing/2014/main" id="{EB2AC528-2131-4A69-BCB7-C89AB374CCEC}"/>
              </a:ext>
            </a:extLst>
          </p:cNvPr>
          <p:cNvSpPr txBox="1">
            <a:spLocks/>
          </p:cNvSpPr>
          <p:nvPr/>
        </p:nvSpPr>
        <p:spPr>
          <a:xfrm>
            <a:off x="498603" y="1722319"/>
            <a:ext cx="11239741" cy="1234440"/>
          </a:xfrm>
          <a:prstGeom prst="rect">
            <a:avLst/>
          </a:prstGeom>
        </p:spPr>
        <p:txBody>
          <a:bodyPr vert="horz" lIns="91440" tIns="45720" rIns="91440" bIns="45720" rtlCol="0" anchor="t">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32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8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GB" sz="2800" spc="-90" dirty="0">
                <a:latin typeface="Verdana Pro"/>
                <a:ea typeface="+mj-lt"/>
                <a:cs typeface="+mj-lt"/>
              </a:rPr>
              <a:t>We have reviewed OpenVAS, Nessus, Rapid7, and Tripwire.</a:t>
            </a:r>
          </a:p>
          <a:p>
            <a:r>
              <a:rPr lang="en-US" sz="2800" spc="-90" dirty="0">
                <a:latin typeface="Verdana Pro"/>
                <a:ea typeface="+mj-lt"/>
                <a:cs typeface="+mj-lt"/>
              </a:rPr>
              <a:t>Nessus is recommended due to several factors</a:t>
            </a:r>
          </a:p>
          <a:p>
            <a:pPr lvl="1"/>
            <a:r>
              <a:rPr lang="en-GB" sz="2100" spc="-90" dirty="0">
                <a:latin typeface="Verdana Pro"/>
                <a:ea typeface="+mj-lt"/>
                <a:cs typeface="+mj-lt"/>
              </a:rPr>
              <a:t>Nessus has the industry's lowest false positive rate with six-sigma accuracy [5].</a:t>
            </a:r>
          </a:p>
          <a:p>
            <a:pPr lvl="1"/>
            <a:r>
              <a:rPr lang="en-GB" sz="2100" spc="-90" dirty="0">
                <a:latin typeface="Verdana Pro"/>
                <a:ea typeface="+mj-lt"/>
                <a:cs typeface="+mj-lt"/>
              </a:rPr>
              <a:t>Nessus has the deepest and broadest vulnerability coverage in the industry [5] .</a:t>
            </a:r>
          </a:p>
          <a:p>
            <a:pPr lvl="1"/>
            <a:r>
              <a:rPr lang="en-GB" sz="2100" spc="-90" dirty="0">
                <a:latin typeface="Verdana Pro"/>
                <a:ea typeface="+mj-lt"/>
                <a:cs typeface="+mj-lt"/>
              </a:rPr>
              <a:t>Nessus is trusted by tens of thousands of organizations, with 2 million downloads worldwide [5]. </a:t>
            </a:r>
          </a:p>
          <a:p>
            <a:pPr lvl="1"/>
            <a:r>
              <a:rPr lang="en-GB" sz="2100" spc="-90" dirty="0">
                <a:latin typeface="Verdana Pro"/>
                <a:ea typeface="+mj-lt"/>
                <a:cs typeface="+mj-lt"/>
              </a:rPr>
              <a:t>The ability to scan systems for compliance to ensure they are within regulatory guidelines and standards as required by PCI-DSS [4]. </a:t>
            </a:r>
            <a:endParaRPr lang="en-US" sz="2100" i="1" spc="-90" dirty="0">
              <a:ea typeface="+mj-lt"/>
              <a:cs typeface="+mj-lt"/>
            </a:endParaRPr>
          </a:p>
        </p:txBody>
      </p:sp>
      <p:pic>
        <p:nvPicPr>
          <p:cNvPr id="2" name="Recorded Sound">
            <a:hlinkClick r:id="" action="ppaction://media"/>
            <a:extLst>
              <a:ext uri="{FF2B5EF4-FFF2-40B4-BE49-F238E27FC236}">
                <a16:creationId xmlns:a16="http://schemas.microsoft.com/office/drawing/2014/main" id="{ADF00130-521D-04CE-EA3F-3D4EE889124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28744" y="5517776"/>
            <a:ext cx="609600" cy="609600"/>
          </a:xfrm>
          <a:prstGeom prst="rect">
            <a:avLst/>
          </a:prstGeom>
        </p:spPr>
      </p:pic>
    </p:spTree>
    <p:extLst>
      <p:ext uri="{BB962C8B-B14F-4D97-AF65-F5344CB8AC3E}">
        <p14:creationId xmlns:p14="http://schemas.microsoft.com/office/powerpoint/2010/main" val="2927635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0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D29FE902-800A-FC40-911F-7DD33E898B87}"/>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a:solidFill>
                  <a:schemeClr val="bg1"/>
                </a:solidFill>
                <a:latin typeface="Verdana Pro" panose="020B0604030504040204" pitchFamily="34" charset="0"/>
                <a:ea typeface="+mj-ea"/>
                <a:cs typeface="LilyUPC" panose="020B0502040204020203" pitchFamily="34" charset="-34"/>
              </a:rPr>
              <a:t>4B: THE ASK</a:t>
            </a:r>
            <a:endParaRPr lang="en-US" sz="2600"/>
          </a:p>
        </p:txBody>
      </p:sp>
      <p:sp>
        <p:nvSpPr>
          <p:cNvPr id="6" name="Slide Number Placeholder 5">
            <a:extLst>
              <a:ext uri="{FF2B5EF4-FFF2-40B4-BE49-F238E27FC236}">
                <a16:creationId xmlns:a16="http://schemas.microsoft.com/office/drawing/2014/main" id="{F801B17F-2BB3-43ED-8F73-6A7695E5212B}"/>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7</a:t>
            </a:fld>
            <a:endParaRPr lang="en-US"/>
          </a:p>
        </p:txBody>
      </p:sp>
      <p:sp>
        <p:nvSpPr>
          <p:cNvPr id="8" name="Footer Placeholder 4">
            <a:extLst>
              <a:ext uri="{FF2B5EF4-FFF2-40B4-BE49-F238E27FC236}">
                <a16:creationId xmlns:a16="http://schemas.microsoft.com/office/drawing/2014/main" id="{FC714E22-8AB0-4370-9584-937212336A70}"/>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sp>
        <p:nvSpPr>
          <p:cNvPr id="10" name="Subtitle 2">
            <a:extLst>
              <a:ext uri="{FF2B5EF4-FFF2-40B4-BE49-F238E27FC236}">
                <a16:creationId xmlns:a16="http://schemas.microsoft.com/office/drawing/2014/main" id="{40C8A2F9-6FD9-4E82-B718-80B54446BE4F}"/>
              </a:ext>
            </a:extLst>
          </p:cNvPr>
          <p:cNvSpPr txBox="1">
            <a:spLocks/>
          </p:cNvSpPr>
          <p:nvPr/>
        </p:nvSpPr>
        <p:spPr>
          <a:xfrm>
            <a:off x="498603" y="1722319"/>
            <a:ext cx="11239741" cy="1234440"/>
          </a:xfrm>
          <a:prstGeom prst="rect">
            <a:avLst/>
          </a:prstGeom>
        </p:spPr>
        <p:txBody>
          <a:bodyPr vert="horz" lIns="91440" tIns="45720" rIns="91440" bIns="45720" rtlCol="0" anchor="t">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32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8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800" spc="-90" dirty="0">
                <a:latin typeface="Verdana Pro"/>
                <a:ea typeface="+mj-lt"/>
                <a:cs typeface="+mj-lt"/>
              </a:rPr>
              <a:t>We need this vulnerability manager to have the capabilities to patch and scan our systems on the network.</a:t>
            </a:r>
          </a:p>
          <a:p>
            <a:pPr lvl="1"/>
            <a:r>
              <a:rPr lang="en-US" sz="2400" spc="-90" dirty="0">
                <a:latin typeface="Verdana Pro"/>
                <a:ea typeface="+mj-lt"/>
                <a:cs typeface="+mj-lt"/>
              </a:rPr>
              <a:t>The ability to scan and manage our own vulnerabilities on our network.</a:t>
            </a:r>
          </a:p>
          <a:p>
            <a:r>
              <a:rPr lang="en-US" sz="2800" spc="-90" dirty="0">
                <a:latin typeface="Verdana Pro"/>
                <a:ea typeface="+mj-lt"/>
                <a:cs typeface="+mj-lt"/>
              </a:rPr>
              <a:t>Purchase Nessus:</a:t>
            </a:r>
          </a:p>
          <a:p>
            <a:pPr lvl="1"/>
            <a:r>
              <a:rPr lang="en-US" sz="2400" spc="-90" dirty="0">
                <a:latin typeface="Verdana Pro"/>
                <a:ea typeface="+mj-lt"/>
                <a:cs typeface="+mj-lt"/>
              </a:rPr>
              <a:t>$4,990 per year or 14,221.50 every 3 years [5]. </a:t>
            </a:r>
          </a:p>
          <a:p>
            <a:pPr lvl="1"/>
            <a:r>
              <a:rPr lang="en-US" sz="2400" spc="-90" dirty="0">
                <a:latin typeface="Verdana Pro"/>
                <a:ea typeface="+mj-lt"/>
                <a:cs typeface="+mj-lt"/>
              </a:rPr>
              <a:t>At a minimum, we will require 2 professionals</a:t>
            </a:r>
          </a:p>
          <a:p>
            <a:pPr lvl="2"/>
            <a:r>
              <a:rPr lang="en-US" sz="2000" spc="-90" dirty="0">
                <a:latin typeface="Verdana Pro"/>
                <a:ea typeface="+mj-lt"/>
                <a:cs typeface="+mj-lt"/>
              </a:rPr>
              <a:t>One system administrator and one network administrator </a:t>
            </a:r>
          </a:p>
          <a:p>
            <a:pPr lvl="1"/>
            <a:r>
              <a:rPr lang="en-US" sz="2400" spc="-90" dirty="0">
                <a:latin typeface="Verdana Pro"/>
                <a:ea typeface="+mj-lt"/>
                <a:cs typeface="+mj-lt"/>
              </a:rPr>
              <a:t>Reduce the level of vulnerabilities within our network</a:t>
            </a:r>
          </a:p>
          <a:p>
            <a:endParaRPr lang="en-US" sz="2400" i="1" spc="-90" dirty="0">
              <a:ea typeface="+mj-lt"/>
              <a:cs typeface="+mj-lt"/>
            </a:endParaRPr>
          </a:p>
        </p:txBody>
      </p:sp>
      <p:pic>
        <p:nvPicPr>
          <p:cNvPr id="4" name="Recorded Sound">
            <a:hlinkClick r:id="" action="ppaction://media"/>
            <a:extLst>
              <a:ext uri="{FF2B5EF4-FFF2-40B4-BE49-F238E27FC236}">
                <a16:creationId xmlns:a16="http://schemas.microsoft.com/office/drawing/2014/main" id="{6A05C686-33EE-90FF-6473-1108306E794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28744" y="5437094"/>
            <a:ext cx="609600" cy="609600"/>
          </a:xfrm>
          <a:prstGeom prst="rect">
            <a:avLst/>
          </a:prstGeom>
        </p:spPr>
      </p:pic>
    </p:spTree>
    <p:extLst>
      <p:ext uri="{BB962C8B-B14F-4D97-AF65-F5344CB8AC3E}">
        <p14:creationId xmlns:p14="http://schemas.microsoft.com/office/powerpoint/2010/main" val="4251856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59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FB9FFB92-4C5E-FC4C-B189-2C5D58EAED9C}"/>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endParaRPr lang="en-US" sz="3150" b="1" i="1" spc="-90">
              <a:solidFill>
                <a:schemeClr val="bg1"/>
              </a:solidFill>
              <a:latin typeface="Calibri" panose="020F0502020204030204" pitchFamily="34" charset="0"/>
              <a:ea typeface="+mj-ea"/>
              <a:cs typeface="Calibri" panose="020F0502020204030204" pitchFamily="34" charset="0"/>
            </a:endParaRPr>
          </a:p>
          <a:p>
            <a:pPr marL="0" indent="0">
              <a:buNone/>
            </a:pPr>
            <a:r>
              <a:rPr lang="en-US" sz="3200" b="1" i="1">
                <a:solidFill>
                  <a:schemeClr val="bg1"/>
                </a:solidFill>
                <a:latin typeface="Calibri" panose="020F0502020204030204" pitchFamily="34" charset="0"/>
                <a:cs typeface="Calibri" panose="020F0502020204030204" pitchFamily="34" charset="0"/>
              </a:rPr>
              <a:t>SUMMARY</a:t>
            </a:r>
            <a:endParaRPr lang="en-US" sz="3150" b="1" i="1">
              <a:solidFill>
                <a:schemeClr val="bg1"/>
              </a:solidFill>
              <a:latin typeface="Calibri" panose="020F0502020204030204" pitchFamily="34" charset="0"/>
              <a:ea typeface="+mj-ea"/>
              <a:cs typeface="Calibri" panose="020F0502020204030204" pitchFamily="34" charset="0"/>
            </a:endParaRPr>
          </a:p>
          <a:p>
            <a:endParaRPr lang="en-US" i="1"/>
          </a:p>
          <a:p>
            <a:endParaRPr lang="en-US"/>
          </a:p>
        </p:txBody>
      </p:sp>
      <p:sp>
        <p:nvSpPr>
          <p:cNvPr id="4" name="Slide Number Placeholder 5">
            <a:extLst>
              <a:ext uri="{FF2B5EF4-FFF2-40B4-BE49-F238E27FC236}">
                <a16:creationId xmlns:a16="http://schemas.microsoft.com/office/drawing/2014/main" id="{21B0F3F0-D23C-40E6-9892-5FD79DFADEFC}"/>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8</a:t>
            </a:fld>
            <a:endParaRPr lang="en-US"/>
          </a:p>
        </p:txBody>
      </p:sp>
      <p:sp>
        <p:nvSpPr>
          <p:cNvPr id="6" name="Footer Placeholder 4">
            <a:extLst>
              <a:ext uri="{FF2B5EF4-FFF2-40B4-BE49-F238E27FC236}">
                <a16:creationId xmlns:a16="http://schemas.microsoft.com/office/drawing/2014/main" id="{5C705B9D-3730-4452-8237-A48E8A3DB5E5}"/>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sp>
        <p:nvSpPr>
          <p:cNvPr id="8" name="Subtitle 2">
            <a:extLst>
              <a:ext uri="{FF2B5EF4-FFF2-40B4-BE49-F238E27FC236}">
                <a16:creationId xmlns:a16="http://schemas.microsoft.com/office/drawing/2014/main" id="{E012A534-81AA-4A1A-B44D-DFC1309653B7}"/>
              </a:ext>
            </a:extLst>
          </p:cNvPr>
          <p:cNvSpPr txBox="1">
            <a:spLocks/>
          </p:cNvSpPr>
          <p:nvPr/>
        </p:nvSpPr>
        <p:spPr>
          <a:xfrm>
            <a:off x="498603" y="1722319"/>
            <a:ext cx="11239741" cy="1234440"/>
          </a:xfrm>
          <a:prstGeom prst="rect">
            <a:avLst/>
          </a:prstGeom>
        </p:spPr>
        <p:txBody>
          <a:bodyPr vert="horz" lIns="91440" tIns="45720" rIns="91440" bIns="45720" rtlCol="0" anchor="t">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32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8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600" spc="-90" dirty="0">
                <a:latin typeface="Verdana Pro"/>
                <a:ea typeface="+mj-lt"/>
                <a:cs typeface="+mj-lt"/>
              </a:rPr>
              <a:t>Our CEO has clear goals and intent on ensuring our information security</a:t>
            </a:r>
          </a:p>
          <a:p>
            <a:r>
              <a:rPr lang="en-US" sz="2600" spc="-90" dirty="0">
                <a:latin typeface="Verdana Pro"/>
                <a:ea typeface="+mj-lt"/>
                <a:cs typeface="+mj-lt"/>
              </a:rPr>
              <a:t>Our current security posture needs much improvement, and internal scans will help remediate these issues</a:t>
            </a:r>
          </a:p>
          <a:p>
            <a:r>
              <a:rPr lang="en-US" sz="2600" spc="-90" dirty="0">
                <a:latin typeface="Verdana Pro"/>
                <a:ea typeface="+mj-lt"/>
                <a:cs typeface="+mj-lt"/>
              </a:rPr>
              <a:t>We need to implement a vulnerability management process now to ensure the security of our network</a:t>
            </a:r>
          </a:p>
          <a:p>
            <a:r>
              <a:rPr lang="en-US" sz="2600" spc="-90" dirty="0">
                <a:latin typeface="Verdana Pro"/>
                <a:ea typeface="+mj-lt"/>
                <a:cs typeface="+mj-lt"/>
              </a:rPr>
              <a:t>Purchasing Nessus as our vulnerability management tool is a crucial step on the path of creating a more secure network</a:t>
            </a:r>
          </a:p>
          <a:p>
            <a:endParaRPr lang="en-US" sz="2800" i="1" spc="-90" dirty="0">
              <a:ea typeface="+mj-lt"/>
              <a:cs typeface="+mj-lt"/>
            </a:endParaRPr>
          </a:p>
        </p:txBody>
      </p:sp>
      <p:pic>
        <p:nvPicPr>
          <p:cNvPr id="2" name="Recorded Sound">
            <a:hlinkClick r:id="" action="ppaction://media"/>
            <a:extLst>
              <a:ext uri="{FF2B5EF4-FFF2-40B4-BE49-F238E27FC236}">
                <a16:creationId xmlns:a16="http://schemas.microsoft.com/office/drawing/2014/main" id="{53B85529-974E-1AF5-434F-F075F53C95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82528" y="5617464"/>
            <a:ext cx="609600" cy="609600"/>
          </a:xfrm>
          <a:prstGeom prst="rect">
            <a:avLst/>
          </a:prstGeom>
        </p:spPr>
      </p:pic>
    </p:spTree>
    <p:extLst>
      <p:ext uri="{BB962C8B-B14F-4D97-AF65-F5344CB8AC3E}">
        <p14:creationId xmlns:p14="http://schemas.microsoft.com/office/powerpoint/2010/main" val="3588061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95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9C2152F-C799-444B-90EF-B8B5E6DFBC53}"/>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endParaRPr lang="en-US" sz="3150" b="1" i="1" spc="-90">
              <a:solidFill>
                <a:schemeClr val="bg1"/>
              </a:solidFill>
              <a:latin typeface="Calibri" panose="020F0502020204030204" pitchFamily="34" charset="0"/>
              <a:ea typeface="+mj-ea"/>
              <a:cs typeface="Calibri" panose="020F0502020204030204" pitchFamily="34" charset="0"/>
            </a:endParaRPr>
          </a:p>
          <a:p>
            <a:pPr marL="0" indent="0">
              <a:buNone/>
            </a:pPr>
            <a:r>
              <a:rPr lang="en-US" sz="3200" b="1" i="1">
                <a:solidFill>
                  <a:schemeClr val="bg1"/>
                </a:solidFill>
                <a:latin typeface="Calibri" panose="020F0502020204030204" pitchFamily="34" charset="0"/>
                <a:cs typeface="Calibri" panose="020F0502020204030204" pitchFamily="34" charset="0"/>
              </a:rPr>
              <a:t>EXECUTIVE DISCUSSION &amp; QUESTIONS</a:t>
            </a:r>
            <a:endParaRPr lang="en-US" sz="3150" b="1" i="1">
              <a:solidFill>
                <a:schemeClr val="bg1"/>
              </a:solidFill>
              <a:latin typeface="Calibri" panose="020F0502020204030204" pitchFamily="34" charset="0"/>
              <a:ea typeface="+mj-ea"/>
              <a:cs typeface="Calibri" panose="020F0502020204030204" pitchFamily="34" charset="0"/>
            </a:endParaRPr>
          </a:p>
          <a:p>
            <a:endParaRPr lang="en-US" i="1"/>
          </a:p>
          <a:p>
            <a:endParaRPr lang="en-US"/>
          </a:p>
        </p:txBody>
      </p:sp>
      <p:sp>
        <p:nvSpPr>
          <p:cNvPr id="4" name="Subtitle 2">
            <a:extLst>
              <a:ext uri="{FF2B5EF4-FFF2-40B4-BE49-F238E27FC236}">
                <a16:creationId xmlns:a16="http://schemas.microsoft.com/office/drawing/2014/main" id="{D863888C-CC48-4899-A3CD-1002D9190BFF}"/>
              </a:ext>
            </a:extLst>
          </p:cNvPr>
          <p:cNvSpPr txBox="1">
            <a:spLocks/>
          </p:cNvSpPr>
          <p:nvPr/>
        </p:nvSpPr>
        <p:spPr>
          <a:xfrm>
            <a:off x="498603" y="1722319"/>
            <a:ext cx="11239741" cy="1234440"/>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32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8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endParaRPr lang="en-US" sz="2400" i="1" spc="-90">
              <a:ea typeface="+mj-lt"/>
              <a:cs typeface="+mj-lt"/>
            </a:endParaRPr>
          </a:p>
        </p:txBody>
      </p:sp>
      <p:pic>
        <p:nvPicPr>
          <p:cNvPr id="5" name="Picture 4" descr="A picture containing indoor, table, toy, office&#10;&#10;Description automatically generated">
            <a:extLst>
              <a:ext uri="{FF2B5EF4-FFF2-40B4-BE49-F238E27FC236}">
                <a16:creationId xmlns:a16="http://schemas.microsoft.com/office/drawing/2014/main" id="{D503D545-B507-2600-5072-5189089540A5}"/>
              </a:ext>
            </a:extLst>
          </p:cNvPr>
          <p:cNvPicPr>
            <a:picLocks noChangeAspect="1"/>
          </p:cNvPicPr>
          <p:nvPr/>
        </p:nvPicPr>
        <p:blipFill>
          <a:blip r:embed="rId3"/>
          <a:stretch>
            <a:fillRect/>
          </a:stretch>
        </p:blipFill>
        <p:spPr>
          <a:xfrm>
            <a:off x="3117841" y="2136673"/>
            <a:ext cx="5140446" cy="3855335"/>
          </a:xfrm>
          <a:prstGeom prst="rect">
            <a:avLst/>
          </a:prstGeom>
        </p:spPr>
      </p:pic>
    </p:spTree>
    <p:extLst>
      <p:ext uri="{BB962C8B-B14F-4D97-AF65-F5344CB8AC3E}">
        <p14:creationId xmlns:p14="http://schemas.microsoft.com/office/powerpoint/2010/main" val="1755794175"/>
      </p:ext>
    </p:extLst>
  </p:cSld>
  <p:clrMapOvr>
    <a:masterClrMapping/>
  </p:clrMapOvr>
</p:sld>
</file>

<file path=ppt/theme/theme1.xml><?xml version="1.0" encoding="utf-8"?>
<a:theme xmlns:a="http://schemas.openxmlformats.org/drawingml/2006/main" name="Atlas">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C0CB9708-C445-4049-9D7F-4C8684E69AF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5537702A497AA47B9BBEBA117A80D5C" ma:contentTypeVersion="15" ma:contentTypeDescription="Create a new document." ma:contentTypeScope="" ma:versionID="8373be5e94998fb4ed47d338d4acdf6f">
  <xsd:schema xmlns:xsd="http://www.w3.org/2001/XMLSchema" xmlns:xs="http://www.w3.org/2001/XMLSchema" xmlns:p="http://schemas.microsoft.com/office/2006/metadata/properties" xmlns:ns3="a53f0241-3000-4cb7-ad63-a85cd0e615fe" xmlns:ns4="c32f938d-212d-48de-9e60-678f5684ccc5" targetNamespace="http://schemas.microsoft.com/office/2006/metadata/properties" ma:root="true" ma:fieldsID="3df64b40a042d6e5f4f3fb3cdfa85e62" ns3:_="" ns4:_="">
    <xsd:import namespace="a53f0241-3000-4cb7-ad63-a85cd0e615fe"/>
    <xsd:import namespace="c32f938d-212d-48de-9e60-678f5684ccc5"/>
    <xsd:element name="properties">
      <xsd:complexType>
        <xsd:sequence>
          <xsd:element name="documentManagement">
            <xsd:complexType>
              <xsd:all>
                <xsd:element ref="ns3:MigrationWizId" minOccurs="0"/>
                <xsd:element ref="ns3:MigrationWizIdPermissions" minOccurs="0"/>
                <xsd:element ref="ns3:MigrationWizIdPermissionLevels" minOccurs="0"/>
                <xsd:element ref="ns3:MigrationWizIdDocumentLibraryPermissions" minOccurs="0"/>
                <xsd:element ref="ns3:MigrationWizIdSecurityGroups" minOccurs="0"/>
                <xsd:element ref="ns3:MediaServiceMetadata" minOccurs="0"/>
                <xsd:element ref="ns3:MediaServiceFastMetadata" minOccurs="0"/>
                <xsd:element ref="ns3:MediaServiceAutoTags" minOccurs="0"/>
                <xsd:element ref="ns3:MediaServiceOCR" minOccurs="0"/>
                <xsd:element ref="ns4:SharedWithUsers" minOccurs="0"/>
                <xsd:element ref="ns4:SharedWithDetails" minOccurs="0"/>
                <xsd:element ref="ns4:SharingHintHash"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3f0241-3000-4cb7-ad63-a85cd0e615fe" elementFormDefault="qualified">
    <xsd:import namespace="http://schemas.microsoft.com/office/2006/documentManagement/types"/>
    <xsd:import namespace="http://schemas.microsoft.com/office/infopath/2007/PartnerControls"/>
    <xsd:element name="MigrationWizId" ma:index="8" nillable="true" ma:displayName="MigrationWizId" ma:internalName="MigrationWizId">
      <xsd:simpleType>
        <xsd:restriction base="dms:Text"/>
      </xsd:simpleType>
    </xsd:element>
    <xsd:element name="MigrationWizIdPermissions" ma:index="9" nillable="true" ma:displayName="MigrationWizIdPermissions" ma:internalName="MigrationWizIdPermissions">
      <xsd:simpleType>
        <xsd:restriction base="dms:Text"/>
      </xsd:simpleType>
    </xsd:element>
    <xsd:element name="MigrationWizIdPermissionLevels" ma:index="10" nillable="true" ma:displayName="MigrationWizIdPermissionLevels" ma:internalName="MigrationWizIdPermissionLevels">
      <xsd:simpleType>
        <xsd:restriction base="dms:Text"/>
      </xsd:simpleType>
    </xsd:element>
    <xsd:element name="MigrationWizIdDocumentLibraryPermissions" ma:index="11" nillable="true" ma:displayName="MigrationWizIdDocumentLibraryPermissions" ma:internalName="MigrationWizIdDocumentLibraryPermissions">
      <xsd:simpleType>
        <xsd:restriction base="dms:Text"/>
      </xsd:simpleType>
    </xsd:element>
    <xsd:element name="MigrationWizIdSecurityGroups" ma:index="12" nillable="true" ma:displayName="MigrationWizIdSecurityGroups" ma:internalName="MigrationWizIdSecurityGroups">
      <xsd:simpleType>
        <xsd:restriction base="dms:Text"/>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32f938d-212d-48de-9e60-678f5684ccc5"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igrationWizIdPermissions xmlns="a53f0241-3000-4cb7-ad63-a85cd0e615fe" xsi:nil="true"/>
    <MigrationWizIdPermissionLevels xmlns="a53f0241-3000-4cb7-ad63-a85cd0e615fe" xsi:nil="true"/>
    <MigrationWizIdSecurityGroups xmlns="a53f0241-3000-4cb7-ad63-a85cd0e615fe" xsi:nil="true"/>
    <MigrationWizIdDocumentLibraryPermissions xmlns="a53f0241-3000-4cb7-ad63-a85cd0e615fe" xsi:nil="true"/>
    <MigrationWizId xmlns="a53f0241-3000-4cb7-ad63-a85cd0e615fe" xsi:nil="true"/>
  </documentManagement>
</p:properties>
</file>

<file path=customXml/itemProps1.xml><?xml version="1.0" encoding="utf-8"?>
<ds:datastoreItem xmlns:ds="http://schemas.openxmlformats.org/officeDocument/2006/customXml" ds:itemID="{5D277D41-2CC3-4A81-9262-E5F83D870EF1}">
  <ds:schemaRefs>
    <ds:schemaRef ds:uri="http://schemas.microsoft.com/sharepoint/v3/contenttype/forms"/>
  </ds:schemaRefs>
</ds:datastoreItem>
</file>

<file path=customXml/itemProps2.xml><?xml version="1.0" encoding="utf-8"?>
<ds:datastoreItem xmlns:ds="http://schemas.openxmlformats.org/officeDocument/2006/customXml" ds:itemID="{01F9585F-7ADA-43F9-B1F5-51D60BEF0D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53f0241-3000-4cb7-ad63-a85cd0e615fe"/>
    <ds:schemaRef ds:uri="c32f938d-212d-48de-9e60-678f5684ccc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9EFB51C-1C9A-49C4-A9F8-7ED10056AB31}">
  <ds:schemaRefs>
    <ds:schemaRef ds:uri="http://purl.org/dc/elements/1.1/"/>
    <ds:schemaRef ds:uri="http://schemas.microsoft.com/office/2006/metadata/properties"/>
    <ds:schemaRef ds:uri="http://schemas.microsoft.com/office/2006/documentManagement/types"/>
    <ds:schemaRef ds:uri="a53f0241-3000-4cb7-ad63-a85cd0e615fe"/>
    <ds:schemaRef ds:uri="http://schemas.microsoft.com/office/infopath/2007/PartnerControls"/>
    <ds:schemaRef ds:uri="http://purl.org/dc/terms/"/>
    <ds:schemaRef ds:uri="http://purl.org/dc/dcmitype/"/>
    <ds:schemaRef ds:uri="http://schemas.openxmlformats.org/package/2006/metadata/core-properties"/>
    <ds:schemaRef ds:uri="c32f938d-212d-48de-9e60-678f5684ccc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196</TotalTime>
  <Words>2797</Words>
  <Application>Microsoft Office PowerPoint</Application>
  <PresentationFormat>Widescreen</PresentationFormat>
  <Paragraphs>105</Paragraphs>
  <Slides>10</Slides>
  <Notes>10</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Rockwell</vt:lpstr>
      <vt:lpstr>Verdana Pro</vt:lpstr>
      <vt:lpstr>Wingdings</vt:lpstr>
      <vt:lpstr>Work Sans</vt:lpstr>
      <vt:lpstr>Atlas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S. Galliano</dc:creator>
  <cp:lastModifiedBy>reece zunino</cp:lastModifiedBy>
  <cp:revision>59</cp:revision>
  <dcterms:created xsi:type="dcterms:W3CDTF">2020-01-04T18:46:32Z</dcterms:created>
  <dcterms:modified xsi:type="dcterms:W3CDTF">2023-02-28T06:53:11Z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0x01010055537702A497AA47B9BBEBA117A80D5C</vt:lpwstr>
  </property>
</Properties>
</file>

<file path=docProps/thumbnail.jpeg>
</file>